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43"/>
  </p:notesMasterIdLst>
  <p:sldIdLst>
    <p:sldId id="423" r:id="rId2"/>
    <p:sldId id="375" r:id="rId3"/>
    <p:sldId id="376" r:id="rId4"/>
    <p:sldId id="377" r:id="rId5"/>
    <p:sldId id="378" r:id="rId6"/>
    <p:sldId id="379" r:id="rId7"/>
    <p:sldId id="407" r:id="rId8"/>
    <p:sldId id="404" r:id="rId9"/>
    <p:sldId id="405" r:id="rId10"/>
    <p:sldId id="380" r:id="rId11"/>
    <p:sldId id="381" r:id="rId12"/>
    <p:sldId id="382" r:id="rId13"/>
    <p:sldId id="383" r:id="rId14"/>
    <p:sldId id="384" r:id="rId15"/>
    <p:sldId id="385" r:id="rId16"/>
    <p:sldId id="392" r:id="rId17"/>
    <p:sldId id="386" r:id="rId18"/>
    <p:sldId id="401" r:id="rId19"/>
    <p:sldId id="396" r:id="rId20"/>
    <p:sldId id="397" r:id="rId21"/>
    <p:sldId id="398" r:id="rId22"/>
    <p:sldId id="399" r:id="rId23"/>
    <p:sldId id="403" r:id="rId24"/>
    <p:sldId id="420" r:id="rId25"/>
    <p:sldId id="418" r:id="rId26"/>
    <p:sldId id="419" r:id="rId27"/>
    <p:sldId id="393" r:id="rId28"/>
    <p:sldId id="395" r:id="rId29"/>
    <p:sldId id="394" r:id="rId30"/>
    <p:sldId id="387" r:id="rId31"/>
    <p:sldId id="365" r:id="rId32"/>
    <p:sldId id="388" r:id="rId33"/>
    <p:sldId id="408" r:id="rId34"/>
    <p:sldId id="421" r:id="rId35"/>
    <p:sldId id="422" r:id="rId36"/>
    <p:sldId id="409" r:id="rId37"/>
    <p:sldId id="410" r:id="rId38"/>
    <p:sldId id="411" r:id="rId39"/>
    <p:sldId id="414" r:id="rId40"/>
    <p:sldId id="416" r:id="rId41"/>
    <p:sldId id="41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2"/>
    <p:restoredTop sz="95431"/>
  </p:normalViewPr>
  <p:slideViewPr>
    <p:cSldViewPr snapToGrid="0" snapToObjects="1">
      <p:cViewPr varScale="1">
        <p:scale>
          <a:sx n="161" d="100"/>
          <a:sy n="161" d="100"/>
        </p:scale>
        <p:origin x="57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8873B-8646-B647-A5E3-1186074895D1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C4716-36F1-A440-B630-4A9BA0ADE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2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1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21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1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C4716-36F1-A440-B630-4A9BA0ADE6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5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671C-B4E9-374A-B145-967CDEBC449F}" type="datetime4">
              <a:rPr lang="en-HK" smtClean="0"/>
              <a:t>27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2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FF07-1D1D-794D-B113-8B9FE940C937}" type="datetime4">
              <a:rPr lang="en-HK" smtClean="0"/>
              <a:t>27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896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92D50-F791-B745-9C9B-8CC60E59C898}" type="datetime4">
              <a:rPr lang="en-HK" smtClean="0"/>
              <a:t>27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FAD64DE9-1F81-F440-AE0E-5DDCD8770DFA}" type="datetime4">
              <a:rPr lang="en-HK" smtClean="0"/>
              <a:t>27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D4B9-B5E2-CC46-92E7-568B1D07A9C9}" type="datetime4">
              <a:rPr lang="en-HK" smtClean="0"/>
              <a:t>27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7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1F7-8ECC-F545-9FBE-2AB41F2D54E6}" type="datetime4">
              <a:rPr lang="en-HK" smtClean="0"/>
              <a:t>27 January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6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4BF99-3307-FB40-99D0-65616014F3F8}" type="datetime4">
              <a:rPr lang="en-HK" smtClean="0"/>
              <a:t>27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84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2DB7-97C2-6240-B082-F5787F1CCEAC}" type="datetime4">
              <a:rPr lang="en-HK" smtClean="0"/>
              <a:t>27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795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3A5C2-5D9E-6448-A22C-BF45617C4322}" type="datetime4">
              <a:rPr lang="en-HK" smtClean="0"/>
              <a:t>27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6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7C7E-095F-CA41-A687-5E0265C2A5F9}" type="datetime4">
              <a:rPr lang="en-HK" smtClean="0"/>
              <a:t>27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1816-CE48-FD44-9AFD-396CDE170767}" type="datetime4">
              <a:rPr lang="en-HK" smtClean="0"/>
              <a:t>27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5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FAF46B50-6B42-2349-ABEB-28D9FB930AD1}" type="datetime4">
              <a:rPr lang="en-HK" smtClean="0"/>
              <a:t>27 January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50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88" r:id="rId7"/>
    <p:sldLayoutId id="2147483689" r:id="rId8"/>
    <p:sldLayoutId id="2147483690" r:id="rId9"/>
    <p:sldLayoutId id="2147483691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03.png"/><Relationship Id="rId4" Type="http://schemas.openxmlformats.org/officeDocument/2006/relationships/image" Target="../media/image9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3.png"/><Relationship Id="rId7" Type="http://schemas.openxmlformats.org/officeDocument/2006/relationships/image" Target="../media/image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42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tiff"/><Relationship Id="rId7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2.png"/><Relationship Id="rId10" Type="http://schemas.openxmlformats.org/officeDocument/2006/relationships/image" Target="../media/image82.png"/><Relationship Id="rId4" Type="http://schemas.openxmlformats.org/officeDocument/2006/relationships/image" Target="../media/image61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570.png"/><Relationship Id="rId7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60.png"/><Relationship Id="rId3" Type="http://schemas.openxmlformats.org/officeDocument/2006/relationships/image" Target="../media/image75.png"/><Relationship Id="rId7" Type="http://schemas.openxmlformats.org/officeDocument/2006/relationships/image" Target="../media/image800.png"/><Relationship Id="rId12" Type="http://schemas.openxmlformats.org/officeDocument/2006/relationships/image" Target="../media/image8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87.png"/><Relationship Id="rId15" Type="http://schemas.openxmlformats.org/officeDocument/2006/relationships/image" Target="../media/image88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8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0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5" Type="http://schemas.openxmlformats.org/officeDocument/2006/relationships/image" Target="../media/image100.pn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3.jpeg"/><Relationship Id="rId10" Type="http://schemas.openxmlformats.org/officeDocument/2006/relationships/image" Target="../media/image13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5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2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9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08.png"/><Relationship Id="rId17" Type="http://schemas.openxmlformats.org/officeDocument/2006/relationships/image" Target="../media/image11.png"/><Relationship Id="rId2" Type="http://schemas.openxmlformats.org/officeDocument/2006/relationships/image" Target="../media/image106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14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612777" y="1676400"/>
            <a:ext cx="8078679" cy="313531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>
                <a:ea typeface="等线 Light" panose="02010600030101010101" pitchFamily="2" charset="-122"/>
              </a:rPr>
              <a:t/>
            </a:r>
            <a:br>
              <a:rPr lang="en-US" altLang="en-US" dirty="0" smtClean="0">
                <a:ea typeface="等线 Light" panose="02010600030101010101" pitchFamily="2" charset="-122"/>
              </a:rPr>
            </a:br>
            <a:r>
              <a:rPr lang="en-US" altLang="en-US" dirty="0">
                <a:ea typeface="等线 Light" panose="02010600030101010101" pitchFamily="2" charset="-122"/>
              </a:rPr>
              <a:t/>
            </a:r>
            <a:br>
              <a:rPr lang="en-US" altLang="en-US" dirty="0">
                <a:ea typeface="等线 Light" panose="02010600030101010101" pitchFamily="2" charset="-122"/>
              </a:rPr>
            </a:br>
            <a:r>
              <a:rPr lang="en-US" sz="3100" dirty="0" smtClean="0"/>
              <a:t>CS6382 Algorithm Analysis and Game Theory</a:t>
            </a:r>
            <a:br>
              <a:rPr lang="en-US" sz="3100" dirty="0" smtClean="0"/>
            </a:br>
            <a:r>
              <a:rPr lang="en-US" sz="3100" dirty="0" err="1" smtClean="0"/>
              <a:t>ApproximatioN</a:t>
            </a:r>
            <a:r>
              <a:rPr lang="en-US" sz="3100" dirty="0" smtClean="0"/>
              <a:t> Algorithms</a:t>
            </a:r>
            <a:r>
              <a:rPr lang="en-US" altLang="en-US" sz="3100" dirty="0" smtClean="0">
                <a:ea typeface="等线 Light" panose="02010600030101010101" pitchFamily="2" charset="-122"/>
              </a:rPr>
              <a:t/>
            </a:r>
            <a:br>
              <a:rPr lang="en-US" altLang="en-US" sz="3100" dirty="0" smtClean="0">
                <a:ea typeface="等线 Light" panose="02010600030101010101" pitchFamily="2" charset="-122"/>
              </a:rPr>
            </a:br>
            <a:r>
              <a:rPr lang="en-US" altLang="en-US" sz="2000" dirty="0" smtClean="0">
                <a:ea typeface="等线 Light" panose="02010600030101010101" pitchFamily="2" charset="-122"/>
              </a:rPr>
              <a:t>Adapted </a:t>
            </a:r>
            <a:r>
              <a:rPr lang="en-US" altLang="en-US" sz="2000" dirty="0">
                <a:ea typeface="等线 Light" panose="02010600030101010101" pitchFamily="2" charset="-122"/>
              </a:rPr>
              <a:t>from Bo Li’s slides</a:t>
            </a:r>
            <a:r>
              <a:rPr lang="en-US" altLang="en-US" dirty="0" smtClean="0">
                <a:ea typeface="等线 Light" panose="02010600030101010101" pitchFamily="2" charset="-122"/>
              </a:rPr>
              <a:t/>
            </a:r>
            <a:br>
              <a:rPr lang="en-US" altLang="en-US" dirty="0" smtClean="0">
                <a:ea typeface="等线 Light" panose="02010600030101010101" pitchFamily="2" charset="-122"/>
              </a:rPr>
            </a:br>
            <a:endParaRPr lang="en-US" altLang="en-US" dirty="0" smtClean="0">
              <a:ea typeface="等线 Light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36A57-B672-5B4B-8D5C-01AC4BB5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B8B62E-E0E4-4AC4-ADBE-F734D3B9D32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0F420-C1BB-6444-9101-F4059A27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74" y="3018320"/>
            <a:ext cx="6436599" cy="10368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Vertex Cover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9971-2068-A14D-AD78-0E6259FA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77B83-6E74-4D40-BCBB-B307CE90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7CDD-3D20-3F4E-B4F8-02546E32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75" y="579901"/>
            <a:ext cx="2848383" cy="29856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5E0DE2-FC7E-264E-8538-E40DFCD51EA7}"/>
              </a:ext>
            </a:extLst>
          </p:cNvPr>
          <p:cNvSpPr/>
          <p:nvPr/>
        </p:nvSpPr>
        <p:spPr>
          <a:xfrm>
            <a:off x="7482059" y="1411474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B14075-7F2C-FE41-93D5-4BD830777A03}"/>
              </a:ext>
            </a:extLst>
          </p:cNvPr>
          <p:cNvSpPr/>
          <p:nvPr/>
        </p:nvSpPr>
        <p:spPr>
          <a:xfrm>
            <a:off x="7482059" y="839192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1FC6B3-8C53-7241-BA23-3B04BABE9F5D}"/>
              </a:ext>
            </a:extLst>
          </p:cNvPr>
          <p:cNvSpPr/>
          <p:nvPr/>
        </p:nvSpPr>
        <p:spPr>
          <a:xfrm>
            <a:off x="9629514" y="2032719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B7299B-0487-CC4F-A9A0-9597AAB25681}"/>
              </a:ext>
            </a:extLst>
          </p:cNvPr>
          <p:cNvSpPr/>
          <p:nvPr/>
        </p:nvSpPr>
        <p:spPr>
          <a:xfrm>
            <a:off x="7476990" y="260470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4C1F-175B-4041-AC4C-F2570E96B295}"/>
              </a:ext>
            </a:extLst>
          </p:cNvPr>
          <p:cNvSpPr/>
          <p:nvPr/>
        </p:nvSpPr>
        <p:spPr>
          <a:xfrm>
            <a:off x="7476990" y="3218550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83B089-6235-EB4D-B690-26C6AC408B8C}"/>
              </a:ext>
            </a:extLst>
          </p:cNvPr>
          <p:cNvSpPr/>
          <p:nvPr/>
        </p:nvSpPr>
        <p:spPr>
          <a:xfrm>
            <a:off x="9629514" y="2604705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AEF6A70-7CF1-3449-8D4A-4DC9CC8698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740" y="1380842"/>
                <a:ext cx="4906577" cy="2016020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8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2pPr>
                <a:lvl3pPr marL="60579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3pPr>
                <a:lvl4pPr marL="630936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HK" b="1" dirty="0">
                    <a:solidFill>
                      <a:srgbClr val="0000FF"/>
                    </a:solidFill>
                  </a:rPr>
                  <a:t>VERTEX-COVER. </a:t>
                </a:r>
              </a:p>
              <a:p>
                <a:pPr marL="0" indent="0">
                  <a:buNone/>
                </a:pPr>
                <a:r>
                  <a:rPr lang="en-HK" dirty="0"/>
                  <a:t>Given a graph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HK" dirty="0"/>
                  <a:t>and an integer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HK" dirty="0"/>
                  <a:t>, is there a subset of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HK" i="1" dirty="0"/>
                  <a:t> </a:t>
                </a:r>
                <a:r>
                  <a:rPr lang="en-HK" dirty="0"/>
                  <a:t>(or fewer) vertices such that each edge is incident to at least one vertex in the subset? 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AEF6A70-7CF1-3449-8D4A-4DC9CC86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40" y="1380842"/>
                <a:ext cx="4906577" cy="2016020"/>
              </a:xfrm>
              <a:prstGeom prst="rect">
                <a:avLst/>
              </a:prstGeom>
              <a:blipFill>
                <a:blip r:embed="rId4"/>
                <a:stretch>
                  <a:fillRect l="-1028" t="-1250" r="-514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87248B-5D0C-9445-ABCC-38F3E92C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57" y="406341"/>
            <a:ext cx="4448773" cy="67903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Vertex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4E1DBAD-6C16-294A-AD5A-36F8703554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740" y="3586302"/>
                <a:ext cx="4906577" cy="1190647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8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2pPr>
                <a:lvl3pPr marL="60579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3pPr>
                <a:lvl4pPr marL="630936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HK" b="1" dirty="0">
                    <a:solidFill>
                      <a:srgbClr val="0000FF"/>
                    </a:solidFill>
                  </a:rPr>
                  <a:t>FIND-MIN-VERTEX-COVER. </a:t>
                </a:r>
              </a:p>
              <a:p>
                <a:pPr marL="0" indent="0">
                  <a:buNone/>
                </a:pPr>
                <a:r>
                  <a:rPr lang="en-HK" dirty="0"/>
                  <a:t>Given a graph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, find a vertex cover with minimum number of vertices.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4E1DBAD-6C16-294A-AD5A-36F87035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40" y="3586302"/>
                <a:ext cx="4906577" cy="1190647"/>
              </a:xfrm>
              <a:prstGeom prst="rect">
                <a:avLst/>
              </a:prstGeom>
              <a:blipFill>
                <a:blip r:embed="rId5"/>
                <a:stretch>
                  <a:fillRect l="-1028" t="-2083" b="-416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BD8A99A-3F03-3D4E-807B-266E028E2C17}"/>
              </a:ext>
            </a:extLst>
          </p:cNvPr>
          <p:cNvSpPr/>
          <p:nvPr/>
        </p:nvSpPr>
        <p:spPr>
          <a:xfrm>
            <a:off x="1889590" y="5413061"/>
            <a:ext cx="2360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NP-hard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3E872D-71B4-0E4B-82E9-0F5E2BC0B9BF}"/>
              </a:ext>
            </a:extLst>
          </p:cNvPr>
          <p:cNvCxnSpPr>
            <a:cxnSpLocks/>
          </p:cNvCxnSpPr>
          <p:nvPr/>
        </p:nvCxnSpPr>
        <p:spPr>
          <a:xfrm>
            <a:off x="3069771" y="4889491"/>
            <a:ext cx="0" cy="49501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3B19D4-D37C-C14F-8806-160E205F3FA4}"/>
                  </a:ext>
                </a:extLst>
              </p:cNvPr>
              <p:cNvSpPr/>
              <p:nvPr/>
            </p:nvSpPr>
            <p:spPr>
              <a:xfrm>
                <a:off x="6130765" y="3797935"/>
                <a:ext cx="5783068" cy="2833683"/>
              </a:xfrm>
              <a:custGeom>
                <a:avLst/>
                <a:gdLst>
                  <a:gd name="connsiteX0" fmla="*/ 0 w 5299444"/>
                  <a:gd name="connsiteY0" fmla="*/ 432178 h 2593014"/>
                  <a:gd name="connsiteX1" fmla="*/ 432178 w 5299444"/>
                  <a:gd name="connsiteY1" fmla="*/ 0 h 2593014"/>
                  <a:gd name="connsiteX2" fmla="*/ 1075266 w 5299444"/>
                  <a:gd name="connsiteY2" fmla="*/ 0 h 2593014"/>
                  <a:gd name="connsiteX3" fmla="*/ 1585301 w 5299444"/>
                  <a:gd name="connsiteY3" fmla="*/ 0 h 2593014"/>
                  <a:gd name="connsiteX4" fmla="*/ 2050985 w 5299444"/>
                  <a:gd name="connsiteY4" fmla="*/ 0 h 2593014"/>
                  <a:gd name="connsiteX5" fmla="*/ 2649722 w 5299444"/>
                  <a:gd name="connsiteY5" fmla="*/ 0 h 2593014"/>
                  <a:gd name="connsiteX6" fmla="*/ 3159757 w 5299444"/>
                  <a:gd name="connsiteY6" fmla="*/ 0 h 2593014"/>
                  <a:gd name="connsiteX7" fmla="*/ 3802845 w 5299444"/>
                  <a:gd name="connsiteY7" fmla="*/ 0 h 2593014"/>
                  <a:gd name="connsiteX8" fmla="*/ 4268529 w 5299444"/>
                  <a:gd name="connsiteY8" fmla="*/ 0 h 2593014"/>
                  <a:gd name="connsiteX9" fmla="*/ 4867266 w 5299444"/>
                  <a:gd name="connsiteY9" fmla="*/ 0 h 2593014"/>
                  <a:gd name="connsiteX10" fmla="*/ 5299444 w 5299444"/>
                  <a:gd name="connsiteY10" fmla="*/ 432178 h 2593014"/>
                  <a:gd name="connsiteX11" fmla="*/ 5299444 w 5299444"/>
                  <a:gd name="connsiteY11" fmla="*/ 1008397 h 2593014"/>
                  <a:gd name="connsiteX12" fmla="*/ 5299444 w 5299444"/>
                  <a:gd name="connsiteY12" fmla="*/ 1567330 h 2593014"/>
                  <a:gd name="connsiteX13" fmla="*/ 5299444 w 5299444"/>
                  <a:gd name="connsiteY13" fmla="*/ 2160836 h 2593014"/>
                  <a:gd name="connsiteX14" fmla="*/ 4867266 w 5299444"/>
                  <a:gd name="connsiteY14" fmla="*/ 2593014 h 2593014"/>
                  <a:gd name="connsiteX15" fmla="*/ 4312880 w 5299444"/>
                  <a:gd name="connsiteY15" fmla="*/ 2593014 h 2593014"/>
                  <a:gd name="connsiteX16" fmla="*/ 3669792 w 5299444"/>
                  <a:gd name="connsiteY16" fmla="*/ 2593014 h 2593014"/>
                  <a:gd name="connsiteX17" fmla="*/ 3115406 w 5299444"/>
                  <a:gd name="connsiteY17" fmla="*/ 2593014 h 2593014"/>
                  <a:gd name="connsiteX18" fmla="*/ 2694073 w 5299444"/>
                  <a:gd name="connsiteY18" fmla="*/ 2593014 h 2593014"/>
                  <a:gd name="connsiteX19" fmla="*/ 2228389 w 5299444"/>
                  <a:gd name="connsiteY19" fmla="*/ 2593014 h 2593014"/>
                  <a:gd name="connsiteX20" fmla="*/ 1585301 w 5299444"/>
                  <a:gd name="connsiteY20" fmla="*/ 2593014 h 2593014"/>
                  <a:gd name="connsiteX21" fmla="*/ 1030915 w 5299444"/>
                  <a:gd name="connsiteY21" fmla="*/ 2593014 h 2593014"/>
                  <a:gd name="connsiteX22" fmla="*/ 432178 w 5299444"/>
                  <a:gd name="connsiteY22" fmla="*/ 2593014 h 2593014"/>
                  <a:gd name="connsiteX23" fmla="*/ 0 w 5299444"/>
                  <a:gd name="connsiteY23" fmla="*/ 2160836 h 2593014"/>
                  <a:gd name="connsiteX24" fmla="*/ 0 w 5299444"/>
                  <a:gd name="connsiteY24" fmla="*/ 1584617 h 2593014"/>
                  <a:gd name="connsiteX25" fmla="*/ 0 w 5299444"/>
                  <a:gd name="connsiteY25" fmla="*/ 1008397 h 2593014"/>
                  <a:gd name="connsiteX26" fmla="*/ 0 w 5299444"/>
                  <a:gd name="connsiteY26" fmla="*/ 432178 h 259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99444" h="2593014" extrusionOk="0">
                    <a:moveTo>
                      <a:pt x="0" y="432178"/>
                    </a:moveTo>
                    <a:cubicBezTo>
                      <a:pt x="-34892" y="171971"/>
                      <a:pt x="174542" y="7113"/>
                      <a:pt x="432178" y="0"/>
                    </a:cubicBezTo>
                    <a:cubicBezTo>
                      <a:pt x="683356" y="-16945"/>
                      <a:pt x="946272" y="75800"/>
                      <a:pt x="1075266" y="0"/>
                    </a:cubicBezTo>
                    <a:cubicBezTo>
                      <a:pt x="1204260" y="-75800"/>
                      <a:pt x="1424554" y="7585"/>
                      <a:pt x="1585301" y="0"/>
                    </a:cubicBezTo>
                    <a:cubicBezTo>
                      <a:pt x="1746048" y="-7585"/>
                      <a:pt x="1890285" y="30226"/>
                      <a:pt x="2050985" y="0"/>
                    </a:cubicBezTo>
                    <a:cubicBezTo>
                      <a:pt x="2211685" y="-30226"/>
                      <a:pt x="2422883" y="69576"/>
                      <a:pt x="2649722" y="0"/>
                    </a:cubicBezTo>
                    <a:cubicBezTo>
                      <a:pt x="2876561" y="-69576"/>
                      <a:pt x="3043913" y="17686"/>
                      <a:pt x="3159757" y="0"/>
                    </a:cubicBezTo>
                    <a:cubicBezTo>
                      <a:pt x="3275602" y="-17686"/>
                      <a:pt x="3606707" y="42324"/>
                      <a:pt x="3802845" y="0"/>
                    </a:cubicBezTo>
                    <a:cubicBezTo>
                      <a:pt x="3998983" y="-42324"/>
                      <a:pt x="4152069" y="21729"/>
                      <a:pt x="4268529" y="0"/>
                    </a:cubicBezTo>
                    <a:cubicBezTo>
                      <a:pt x="4384989" y="-21729"/>
                      <a:pt x="4678026" y="18008"/>
                      <a:pt x="4867266" y="0"/>
                    </a:cubicBezTo>
                    <a:cubicBezTo>
                      <a:pt x="5112625" y="1605"/>
                      <a:pt x="5258666" y="186897"/>
                      <a:pt x="5299444" y="432178"/>
                    </a:cubicBezTo>
                    <a:cubicBezTo>
                      <a:pt x="5325488" y="705956"/>
                      <a:pt x="5269592" y="855799"/>
                      <a:pt x="5299444" y="1008397"/>
                    </a:cubicBezTo>
                    <a:cubicBezTo>
                      <a:pt x="5329296" y="1160995"/>
                      <a:pt x="5283392" y="1420957"/>
                      <a:pt x="5299444" y="1567330"/>
                    </a:cubicBezTo>
                    <a:cubicBezTo>
                      <a:pt x="5315496" y="1713703"/>
                      <a:pt x="5295758" y="2030126"/>
                      <a:pt x="5299444" y="2160836"/>
                    </a:cubicBezTo>
                    <a:cubicBezTo>
                      <a:pt x="5324194" y="2368796"/>
                      <a:pt x="5086011" y="2585306"/>
                      <a:pt x="4867266" y="2593014"/>
                    </a:cubicBezTo>
                    <a:cubicBezTo>
                      <a:pt x="4592088" y="2640946"/>
                      <a:pt x="4462950" y="2587721"/>
                      <a:pt x="4312880" y="2593014"/>
                    </a:cubicBezTo>
                    <a:cubicBezTo>
                      <a:pt x="4162810" y="2598307"/>
                      <a:pt x="3853206" y="2540401"/>
                      <a:pt x="3669792" y="2593014"/>
                    </a:cubicBezTo>
                    <a:cubicBezTo>
                      <a:pt x="3486378" y="2645627"/>
                      <a:pt x="3276677" y="2574355"/>
                      <a:pt x="3115406" y="2593014"/>
                    </a:cubicBezTo>
                    <a:cubicBezTo>
                      <a:pt x="2954135" y="2611673"/>
                      <a:pt x="2847021" y="2583898"/>
                      <a:pt x="2694073" y="2593014"/>
                    </a:cubicBezTo>
                    <a:cubicBezTo>
                      <a:pt x="2541125" y="2602130"/>
                      <a:pt x="2373187" y="2564326"/>
                      <a:pt x="2228389" y="2593014"/>
                    </a:cubicBezTo>
                    <a:cubicBezTo>
                      <a:pt x="2083591" y="2621702"/>
                      <a:pt x="1883091" y="2524540"/>
                      <a:pt x="1585301" y="2593014"/>
                    </a:cubicBezTo>
                    <a:cubicBezTo>
                      <a:pt x="1287511" y="2661488"/>
                      <a:pt x="1233825" y="2540247"/>
                      <a:pt x="1030915" y="2593014"/>
                    </a:cubicBezTo>
                    <a:cubicBezTo>
                      <a:pt x="828005" y="2645781"/>
                      <a:pt x="658944" y="2527652"/>
                      <a:pt x="432178" y="2593014"/>
                    </a:cubicBezTo>
                    <a:cubicBezTo>
                      <a:pt x="192631" y="2569755"/>
                      <a:pt x="59187" y="2411863"/>
                      <a:pt x="0" y="2160836"/>
                    </a:cubicBezTo>
                    <a:cubicBezTo>
                      <a:pt x="-20940" y="2021418"/>
                      <a:pt x="39224" y="1766246"/>
                      <a:pt x="0" y="1584617"/>
                    </a:cubicBezTo>
                    <a:cubicBezTo>
                      <a:pt x="-39224" y="1402988"/>
                      <a:pt x="16077" y="1259108"/>
                      <a:pt x="0" y="1008397"/>
                    </a:cubicBezTo>
                    <a:cubicBezTo>
                      <a:pt x="-16077" y="757686"/>
                      <a:pt x="12096" y="552544"/>
                      <a:pt x="0" y="432178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70C0"/>
                    </a:solidFill>
                  </a:rPr>
                  <a:t>Definition</a:t>
                </a:r>
              </a:p>
              <a:p>
                <a:r>
                  <a:rPr lang="en-HK" sz="2000" dirty="0"/>
                  <a:t>For a </a:t>
                </a:r>
                <a:r>
                  <a:rPr lang="en-HK" sz="2000" dirty="0">
                    <a:solidFill>
                      <a:srgbClr val="C00000"/>
                    </a:solidFill>
                  </a:rPr>
                  <a:t>minimization</a:t>
                </a:r>
                <a:r>
                  <a:rPr lang="en-HK" sz="2000" dirty="0"/>
                  <a:t> problem, an algorithm is called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HK" sz="2000" dirty="0">
                    <a:solidFill>
                      <a:srgbClr val="0070C0"/>
                    </a:solidFill>
                  </a:rPr>
                  <a:t>-approximation </a:t>
                </a:r>
                <a:r>
                  <a:rPr lang="en-HK" sz="2000" dirty="0"/>
                  <a:t>if for any input, the algorithm returns a feasible solution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HK" sz="2000" dirty="0"/>
                  <a:t>where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HK" sz="2000" dirty="0"/>
                  <a:t> is an optimal solution, and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HK" sz="2000" dirty="0"/>
                  <a:t> evaluates the quality of the solution.</a:t>
                </a: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3B19D4-D37C-C14F-8806-160E205F3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65" y="3797935"/>
                <a:ext cx="5783068" cy="2833683"/>
              </a:xfrm>
              <a:custGeom>
                <a:avLst/>
                <a:gdLst>
                  <a:gd name="connsiteX0" fmla="*/ 0 w 5299444"/>
                  <a:gd name="connsiteY0" fmla="*/ 432178 h 2593014"/>
                  <a:gd name="connsiteX1" fmla="*/ 432178 w 5299444"/>
                  <a:gd name="connsiteY1" fmla="*/ 0 h 2593014"/>
                  <a:gd name="connsiteX2" fmla="*/ 1075266 w 5299444"/>
                  <a:gd name="connsiteY2" fmla="*/ 0 h 2593014"/>
                  <a:gd name="connsiteX3" fmla="*/ 1585301 w 5299444"/>
                  <a:gd name="connsiteY3" fmla="*/ 0 h 2593014"/>
                  <a:gd name="connsiteX4" fmla="*/ 2050985 w 5299444"/>
                  <a:gd name="connsiteY4" fmla="*/ 0 h 2593014"/>
                  <a:gd name="connsiteX5" fmla="*/ 2649722 w 5299444"/>
                  <a:gd name="connsiteY5" fmla="*/ 0 h 2593014"/>
                  <a:gd name="connsiteX6" fmla="*/ 3159757 w 5299444"/>
                  <a:gd name="connsiteY6" fmla="*/ 0 h 2593014"/>
                  <a:gd name="connsiteX7" fmla="*/ 3802845 w 5299444"/>
                  <a:gd name="connsiteY7" fmla="*/ 0 h 2593014"/>
                  <a:gd name="connsiteX8" fmla="*/ 4268529 w 5299444"/>
                  <a:gd name="connsiteY8" fmla="*/ 0 h 2593014"/>
                  <a:gd name="connsiteX9" fmla="*/ 4867266 w 5299444"/>
                  <a:gd name="connsiteY9" fmla="*/ 0 h 2593014"/>
                  <a:gd name="connsiteX10" fmla="*/ 5299444 w 5299444"/>
                  <a:gd name="connsiteY10" fmla="*/ 432178 h 2593014"/>
                  <a:gd name="connsiteX11" fmla="*/ 5299444 w 5299444"/>
                  <a:gd name="connsiteY11" fmla="*/ 1008397 h 2593014"/>
                  <a:gd name="connsiteX12" fmla="*/ 5299444 w 5299444"/>
                  <a:gd name="connsiteY12" fmla="*/ 1567330 h 2593014"/>
                  <a:gd name="connsiteX13" fmla="*/ 5299444 w 5299444"/>
                  <a:gd name="connsiteY13" fmla="*/ 2160836 h 2593014"/>
                  <a:gd name="connsiteX14" fmla="*/ 4867266 w 5299444"/>
                  <a:gd name="connsiteY14" fmla="*/ 2593014 h 2593014"/>
                  <a:gd name="connsiteX15" fmla="*/ 4312880 w 5299444"/>
                  <a:gd name="connsiteY15" fmla="*/ 2593014 h 2593014"/>
                  <a:gd name="connsiteX16" fmla="*/ 3669792 w 5299444"/>
                  <a:gd name="connsiteY16" fmla="*/ 2593014 h 2593014"/>
                  <a:gd name="connsiteX17" fmla="*/ 3115406 w 5299444"/>
                  <a:gd name="connsiteY17" fmla="*/ 2593014 h 2593014"/>
                  <a:gd name="connsiteX18" fmla="*/ 2694073 w 5299444"/>
                  <a:gd name="connsiteY18" fmla="*/ 2593014 h 2593014"/>
                  <a:gd name="connsiteX19" fmla="*/ 2228389 w 5299444"/>
                  <a:gd name="connsiteY19" fmla="*/ 2593014 h 2593014"/>
                  <a:gd name="connsiteX20" fmla="*/ 1585301 w 5299444"/>
                  <a:gd name="connsiteY20" fmla="*/ 2593014 h 2593014"/>
                  <a:gd name="connsiteX21" fmla="*/ 1030915 w 5299444"/>
                  <a:gd name="connsiteY21" fmla="*/ 2593014 h 2593014"/>
                  <a:gd name="connsiteX22" fmla="*/ 432178 w 5299444"/>
                  <a:gd name="connsiteY22" fmla="*/ 2593014 h 2593014"/>
                  <a:gd name="connsiteX23" fmla="*/ 0 w 5299444"/>
                  <a:gd name="connsiteY23" fmla="*/ 2160836 h 2593014"/>
                  <a:gd name="connsiteX24" fmla="*/ 0 w 5299444"/>
                  <a:gd name="connsiteY24" fmla="*/ 1584617 h 2593014"/>
                  <a:gd name="connsiteX25" fmla="*/ 0 w 5299444"/>
                  <a:gd name="connsiteY25" fmla="*/ 1008397 h 2593014"/>
                  <a:gd name="connsiteX26" fmla="*/ 0 w 5299444"/>
                  <a:gd name="connsiteY26" fmla="*/ 432178 h 259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99444" h="2593014" extrusionOk="0">
                    <a:moveTo>
                      <a:pt x="0" y="432178"/>
                    </a:moveTo>
                    <a:cubicBezTo>
                      <a:pt x="-34892" y="171971"/>
                      <a:pt x="174542" y="7113"/>
                      <a:pt x="432178" y="0"/>
                    </a:cubicBezTo>
                    <a:cubicBezTo>
                      <a:pt x="683356" y="-16945"/>
                      <a:pt x="946272" y="75800"/>
                      <a:pt x="1075266" y="0"/>
                    </a:cubicBezTo>
                    <a:cubicBezTo>
                      <a:pt x="1204260" y="-75800"/>
                      <a:pt x="1424554" y="7585"/>
                      <a:pt x="1585301" y="0"/>
                    </a:cubicBezTo>
                    <a:cubicBezTo>
                      <a:pt x="1746048" y="-7585"/>
                      <a:pt x="1890285" y="30226"/>
                      <a:pt x="2050985" y="0"/>
                    </a:cubicBezTo>
                    <a:cubicBezTo>
                      <a:pt x="2211685" y="-30226"/>
                      <a:pt x="2422883" y="69576"/>
                      <a:pt x="2649722" y="0"/>
                    </a:cubicBezTo>
                    <a:cubicBezTo>
                      <a:pt x="2876561" y="-69576"/>
                      <a:pt x="3043913" y="17686"/>
                      <a:pt x="3159757" y="0"/>
                    </a:cubicBezTo>
                    <a:cubicBezTo>
                      <a:pt x="3275602" y="-17686"/>
                      <a:pt x="3606707" y="42324"/>
                      <a:pt x="3802845" y="0"/>
                    </a:cubicBezTo>
                    <a:cubicBezTo>
                      <a:pt x="3998983" y="-42324"/>
                      <a:pt x="4152069" y="21729"/>
                      <a:pt x="4268529" y="0"/>
                    </a:cubicBezTo>
                    <a:cubicBezTo>
                      <a:pt x="4384989" y="-21729"/>
                      <a:pt x="4678026" y="18008"/>
                      <a:pt x="4867266" y="0"/>
                    </a:cubicBezTo>
                    <a:cubicBezTo>
                      <a:pt x="5112625" y="1605"/>
                      <a:pt x="5258666" y="186897"/>
                      <a:pt x="5299444" y="432178"/>
                    </a:cubicBezTo>
                    <a:cubicBezTo>
                      <a:pt x="5325488" y="705956"/>
                      <a:pt x="5269592" y="855799"/>
                      <a:pt x="5299444" y="1008397"/>
                    </a:cubicBezTo>
                    <a:cubicBezTo>
                      <a:pt x="5329296" y="1160995"/>
                      <a:pt x="5283392" y="1420957"/>
                      <a:pt x="5299444" y="1567330"/>
                    </a:cubicBezTo>
                    <a:cubicBezTo>
                      <a:pt x="5315496" y="1713703"/>
                      <a:pt x="5295758" y="2030126"/>
                      <a:pt x="5299444" y="2160836"/>
                    </a:cubicBezTo>
                    <a:cubicBezTo>
                      <a:pt x="5324194" y="2368796"/>
                      <a:pt x="5086011" y="2585306"/>
                      <a:pt x="4867266" y="2593014"/>
                    </a:cubicBezTo>
                    <a:cubicBezTo>
                      <a:pt x="4592088" y="2640946"/>
                      <a:pt x="4462950" y="2587721"/>
                      <a:pt x="4312880" y="2593014"/>
                    </a:cubicBezTo>
                    <a:cubicBezTo>
                      <a:pt x="4162810" y="2598307"/>
                      <a:pt x="3853206" y="2540401"/>
                      <a:pt x="3669792" y="2593014"/>
                    </a:cubicBezTo>
                    <a:cubicBezTo>
                      <a:pt x="3486378" y="2645627"/>
                      <a:pt x="3276677" y="2574355"/>
                      <a:pt x="3115406" y="2593014"/>
                    </a:cubicBezTo>
                    <a:cubicBezTo>
                      <a:pt x="2954135" y="2611673"/>
                      <a:pt x="2847021" y="2583898"/>
                      <a:pt x="2694073" y="2593014"/>
                    </a:cubicBezTo>
                    <a:cubicBezTo>
                      <a:pt x="2541125" y="2602130"/>
                      <a:pt x="2373187" y="2564326"/>
                      <a:pt x="2228389" y="2593014"/>
                    </a:cubicBezTo>
                    <a:cubicBezTo>
                      <a:pt x="2083591" y="2621702"/>
                      <a:pt x="1883091" y="2524540"/>
                      <a:pt x="1585301" y="2593014"/>
                    </a:cubicBezTo>
                    <a:cubicBezTo>
                      <a:pt x="1287511" y="2661488"/>
                      <a:pt x="1233825" y="2540247"/>
                      <a:pt x="1030915" y="2593014"/>
                    </a:cubicBezTo>
                    <a:cubicBezTo>
                      <a:pt x="828005" y="2645781"/>
                      <a:pt x="658944" y="2527652"/>
                      <a:pt x="432178" y="2593014"/>
                    </a:cubicBezTo>
                    <a:cubicBezTo>
                      <a:pt x="192631" y="2569755"/>
                      <a:pt x="59187" y="2411863"/>
                      <a:pt x="0" y="2160836"/>
                    </a:cubicBezTo>
                    <a:cubicBezTo>
                      <a:pt x="-20940" y="2021418"/>
                      <a:pt x="39224" y="1766246"/>
                      <a:pt x="0" y="1584617"/>
                    </a:cubicBezTo>
                    <a:cubicBezTo>
                      <a:pt x="-39224" y="1402988"/>
                      <a:pt x="16077" y="1259108"/>
                      <a:pt x="0" y="1008397"/>
                    </a:cubicBezTo>
                    <a:cubicBezTo>
                      <a:pt x="-16077" y="757686"/>
                      <a:pt x="12096" y="552544"/>
                      <a:pt x="0" y="432178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733" r="-1780"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xmlns:a14="http://schemas.microsoft.com/office/drawing/2010/main" xmlns="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EB194BA-A9F7-C048-B010-07D3E270123F}"/>
              </a:ext>
            </a:extLst>
          </p:cNvPr>
          <p:cNvSpPr/>
          <p:nvPr/>
        </p:nvSpPr>
        <p:spPr>
          <a:xfrm>
            <a:off x="1491156" y="5841727"/>
            <a:ext cx="3509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400" b="1" dirty="0">
                <a:solidFill>
                  <a:srgbClr val="0070C0"/>
                </a:solidFill>
              </a:rPr>
              <a:t>Approximation Algorithm!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F4DEAF-C624-494A-A838-F8915ABEF2A6}"/>
                  </a:ext>
                </a:extLst>
              </p:cNvPr>
              <p:cNvSpPr txBox="1"/>
              <p:nvPr/>
            </p:nvSpPr>
            <p:spPr>
              <a:xfrm>
                <a:off x="9845514" y="5213006"/>
                <a:ext cx="98403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F4DEAF-C624-494A-A838-F8915ABEF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514" y="5213006"/>
                <a:ext cx="98403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27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6" grpId="0" animBg="1"/>
      <p:bldP spid="17" grpId="0"/>
      <p:bldP spid="20" grpId="0" animBg="1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BA42D59-CC10-C642-881A-6CDB072A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03" y="3935586"/>
            <a:ext cx="2359695" cy="1591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2B6BD-5C93-E040-9962-E85AC293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089" y="449031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D3DBAF-C83B-894B-9EA3-41BAE0D63514}"/>
              </a:ext>
            </a:extLst>
          </p:cNvPr>
          <p:cNvSpPr txBox="1">
            <a:spLocks/>
          </p:cNvSpPr>
          <p:nvPr/>
        </p:nvSpPr>
        <p:spPr>
          <a:xfrm>
            <a:off x="308757" y="406341"/>
            <a:ext cx="4448773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/>
                </a:solidFill>
              </a:rPr>
              <a:t>Vertex Cover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AF319-16B8-BD4A-B335-D68C5B0D55A3}"/>
              </a:ext>
            </a:extLst>
          </p:cNvPr>
          <p:cNvSpPr txBox="1"/>
          <p:nvPr/>
        </p:nvSpPr>
        <p:spPr>
          <a:xfrm>
            <a:off x="678157" y="1326502"/>
            <a:ext cx="4650588" cy="13234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Idea 1. </a:t>
            </a:r>
          </a:p>
          <a:p>
            <a:r>
              <a:rPr lang="en-HK" sz="2000" dirty="0"/>
              <a:t>Pick an arbitrary vertex with at least one uncovered edge incident to it, put it into the cover, and repeat.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F523-762B-3544-8339-C3FE209EAC31}"/>
              </a:ext>
            </a:extLst>
          </p:cNvPr>
          <p:cNvSpPr txBox="1"/>
          <p:nvPr/>
        </p:nvSpPr>
        <p:spPr>
          <a:xfrm>
            <a:off x="678157" y="2938353"/>
            <a:ext cx="4650588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Idea 2. </a:t>
            </a:r>
          </a:p>
          <a:p>
            <a:r>
              <a:rPr lang="en-HK" sz="2000" dirty="0"/>
              <a:t>How about picking the vertex that covers the most uncovered edges?</a:t>
            </a:r>
            <a:endParaRPr lang="en-US" sz="2000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DEB36A26-3239-BC49-98F3-A37DE079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701" y="845676"/>
            <a:ext cx="5509315" cy="1510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BE7296-9A5D-EF40-A16C-9ABB7872A465}"/>
                  </a:ext>
                </a:extLst>
              </p:cNvPr>
              <p:cNvSpPr txBox="1"/>
              <p:nvPr/>
            </p:nvSpPr>
            <p:spPr>
              <a:xfrm>
                <a:off x="8010449" y="458537"/>
                <a:ext cx="1515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with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BE7296-9A5D-EF40-A16C-9ABB7872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449" y="458537"/>
                <a:ext cx="1515158" cy="400110"/>
              </a:xfrm>
              <a:prstGeom prst="rect">
                <a:avLst/>
              </a:prstGeom>
              <a:blipFill>
                <a:blip r:embed="rId4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C37E68-34DB-2F48-86A0-5E364E0BD9B8}"/>
                  </a:ext>
                </a:extLst>
              </p:cNvPr>
              <p:cNvSpPr txBox="1"/>
              <p:nvPr/>
            </p:nvSpPr>
            <p:spPr>
              <a:xfrm>
                <a:off x="11558016" y="2385855"/>
                <a:ext cx="5712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C37E68-34DB-2F48-86A0-5E364E0BD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016" y="2385855"/>
                <a:ext cx="5712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BC24A6-086F-6B42-A40A-BFC587F97544}"/>
                  </a:ext>
                </a:extLst>
              </p:cNvPr>
              <p:cNvSpPr txBox="1"/>
              <p:nvPr/>
            </p:nvSpPr>
            <p:spPr>
              <a:xfrm>
                <a:off x="8560011" y="2385855"/>
                <a:ext cx="533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BC24A6-086F-6B42-A40A-BFC587F9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011" y="2385855"/>
                <a:ext cx="5339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5FD25E-23C8-9F40-BD20-044FEDF26117}"/>
                  </a:ext>
                </a:extLst>
              </p:cNvPr>
              <p:cNvSpPr txBox="1"/>
              <p:nvPr/>
            </p:nvSpPr>
            <p:spPr>
              <a:xfrm>
                <a:off x="10326412" y="2385855"/>
                <a:ext cx="533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5FD25E-23C8-9F40-BD20-044FEDF2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412" y="2385855"/>
                <a:ext cx="53399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905E5E-531B-5D4B-A1FD-EC26B63797CF}"/>
                  </a:ext>
                </a:extLst>
              </p:cNvPr>
              <p:cNvSpPr txBox="1"/>
              <p:nvPr/>
            </p:nvSpPr>
            <p:spPr>
              <a:xfrm>
                <a:off x="7525762" y="2385855"/>
                <a:ext cx="533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905E5E-531B-5D4B-A1FD-EC26B637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62" y="2385855"/>
                <a:ext cx="53399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FD411E-96F2-F542-80DD-6FB96793C53A}"/>
                  </a:ext>
                </a:extLst>
              </p:cNvPr>
              <p:cNvSpPr txBox="1"/>
              <p:nvPr/>
            </p:nvSpPr>
            <p:spPr>
              <a:xfrm>
                <a:off x="6796831" y="2385855"/>
                <a:ext cx="533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FD411E-96F2-F542-80DD-6FB96793C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831" y="2385855"/>
                <a:ext cx="53399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D13E51-C2E6-A94A-B262-F43DBDB2B0F5}"/>
                  </a:ext>
                </a:extLst>
              </p:cNvPr>
              <p:cNvSpPr txBox="1"/>
              <p:nvPr/>
            </p:nvSpPr>
            <p:spPr>
              <a:xfrm>
                <a:off x="6095999" y="2385855"/>
                <a:ext cx="533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D13E51-C2E6-A94A-B262-F43DBDB2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385855"/>
                <a:ext cx="53399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905C0A-CF73-D74B-A948-6EAF10AAABFB}"/>
                  </a:ext>
                </a:extLst>
              </p:cNvPr>
              <p:cNvSpPr txBox="1"/>
              <p:nvPr/>
            </p:nvSpPr>
            <p:spPr>
              <a:xfrm>
                <a:off x="5798069" y="4333312"/>
                <a:ext cx="6104897" cy="116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−1,⋯,1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2000" dirty="0"/>
                  <a:t> has size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HK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/>
                  <a:t>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connected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C00000"/>
                    </a:solidFill>
                  </a:rPr>
                  <a:t>different</a:t>
                </a:r>
                <a:r>
                  <a:rPr lang="en-US" sz="2000" dirty="0"/>
                  <a:t> nodes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905C0A-CF73-D74B-A948-6EAF10AAA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69" y="4333312"/>
                <a:ext cx="6104897" cy="1166281"/>
              </a:xfrm>
              <a:prstGeom prst="rect">
                <a:avLst/>
              </a:prstGeom>
              <a:blipFill>
                <a:blip r:embed="rId11"/>
                <a:stretch>
                  <a:fillRect l="-1037" t="-3261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F39671-0E2B-1E4C-9803-B69A9DC64D61}"/>
                  </a:ext>
                </a:extLst>
              </p:cNvPr>
              <p:cNvSpPr/>
              <p:nvPr/>
            </p:nvSpPr>
            <p:spPr>
              <a:xfrm>
                <a:off x="6721920" y="70774"/>
                <a:ext cx="10256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2F39671-0E2B-1E4C-9803-B69A9DC64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20" y="70774"/>
                <a:ext cx="102564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C07329-EBD7-FF4F-A61E-499029860793}"/>
              </a:ext>
            </a:extLst>
          </p:cNvPr>
          <p:cNvCxnSpPr>
            <a:cxnSpLocks/>
          </p:cNvCxnSpPr>
          <p:nvPr/>
        </p:nvCxnSpPr>
        <p:spPr>
          <a:xfrm>
            <a:off x="7275525" y="488970"/>
            <a:ext cx="368694" cy="4551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F4F86A-40C1-B94F-BF5C-9FFF0DD5B6FA}"/>
                  </a:ext>
                </a:extLst>
              </p:cNvPr>
              <p:cNvSpPr/>
              <p:nvPr/>
            </p:nvSpPr>
            <p:spPr>
              <a:xfrm>
                <a:off x="5523266" y="3300210"/>
                <a:ext cx="141344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F4F86A-40C1-B94F-BF5C-9FFF0DD5B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66" y="3300210"/>
                <a:ext cx="1413447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0E4A-6421-9D4C-BCAA-E00E71B4036D}"/>
              </a:ext>
            </a:extLst>
          </p:cNvPr>
          <p:cNvCxnSpPr>
            <a:cxnSpLocks/>
          </p:cNvCxnSpPr>
          <p:nvPr/>
        </p:nvCxnSpPr>
        <p:spPr>
          <a:xfrm flipV="1">
            <a:off x="6362996" y="2932514"/>
            <a:ext cx="0" cy="3835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40A7E9-77EE-9345-8B77-A7DD1A69F6AB}"/>
                  </a:ext>
                </a:extLst>
              </p:cNvPr>
              <p:cNvSpPr/>
              <p:nvPr/>
            </p:nvSpPr>
            <p:spPr>
              <a:xfrm>
                <a:off x="6181906" y="3795219"/>
                <a:ext cx="18606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40A7E9-77EE-9345-8B77-A7DD1A69F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06" y="3795219"/>
                <a:ext cx="1860689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CB16B6-96BB-C345-93CE-C278902970FD}"/>
              </a:ext>
            </a:extLst>
          </p:cNvPr>
          <p:cNvCxnSpPr>
            <a:cxnSpLocks/>
          </p:cNvCxnSpPr>
          <p:nvPr/>
        </p:nvCxnSpPr>
        <p:spPr>
          <a:xfrm flipV="1">
            <a:off x="7064953" y="2923195"/>
            <a:ext cx="0" cy="7301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11ED100-072E-C84D-9727-C86391EC74FA}"/>
                  </a:ext>
                </a:extLst>
              </p:cNvPr>
              <p:cNvSpPr/>
              <p:nvPr/>
            </p:nvSpPr>
            <p:spPr>
              <a:xfrm>
                <a:off x="7216157" y="3338891"/>
                <a:ext cx="18606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11ED100-072E-C84D-9727-C86391EC7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57" y="3338891"/>
                <a:ext cx="1860689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51CC94-5FDD-314B-931B-956A06EBA0AC}"/>
              </a:ext>
            </a:extLst>
          </p:cNvPr>
          <p:cNvCxnSpPr>
            <a:cxnSpLocks/>
          </p:cNvCxnSpPr>
          <p:nvPr/>
        </p:nvCxnSpPr>
        <p:spPr>
          <a:xfrm flipV="1">
            <a:off x="7791249" y="2907358"/>
            <a:ext cx="0" cy="4243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3FEB35-1EC6-824F-8D58-3F23FBFE5390}"/>
                  </a:ext>
                </a:extLst>
              </p:cNvPr>
              <p:cNvSpPr txBox="1"/>
              <p:nvPr/>
            </p:nvSpPr>
            <p:spPr>
              <a:xfrm>
                <a:off x="5798069" y="5778642"/>
                <a:ext cx="5498520" cy="70788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Idea 2 will remove all the vertices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,⋯ 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/>
                  <a:t>  and put them into the vertex-cover.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3FEB35-1EC6-824F-8D58-3F23FBFE5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69" y="5778642"/>
                <a:ext cx="5498520" cy="707886"/>
              </a:xfrm>
              <a:prstGeom prst="rect">
                <a:avLst/>
              </a:prstGeom>
              <a:blipFill>
                <a:blip r:embed="rId16"/>
                <a:stretch>
                  <a:fillRect t="-3390" b="-1440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7C1079-F4A3-514F-96A8-6E72A30D403C}"/>
                  </a:ext>
                </a:extLst>
              </p:cNvPr>
              <p:cNvSpPr txBox="1"/>
              <p:nvPr/>
            </p:nvSpPr>
            <p:spPr>
              <a:xfrm>
                <a:off x="8577776" y="2839432"/>
                <a:ext cx="3511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∪⋯∪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with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7C1079-F4A3-514F-96A8-6E72A30D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76" y="2839432"/>
                <a:ext cx="3511089" cy="369332"/>
              </a:xfrm>
              <a:prstGeom prst="rect">
                <a:avLst/>
              </a:prstGeom>
              <a:blipFill>
                <a:blip r:embed="rId1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0C61756-73E2-8C48-8429-908E1AD2E69A}"/>
                  </a:ext>
                </a:extLst>
              </p:cNvPr>
              <p:cNvSpPr txBox="1"/>
              <p:nvPr/>
            </p:nvSpPr>
            <p:spPr>
              <a:xfrm>
                <a:off x="85817" y="5932530"/>
                <a:ext cx="5477589" cy="4001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Cannot be better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-approximation!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0C61756-73E2-8C48-8429-908E1AD2E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" y="5932530"/>
                <a:ext cx="5477589" cy="400110"/>
              </a:xfrm>
              <a:prstGeom prst="rect">
                <a:avLst/>
              </a:prstGeom>
              <a:blipFill>
                <a:blip r:embed="rId18"/>
                <a:stretch>
                  <a:fillRect l="-222" t="-6061" r="-111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66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4" grpId="0"/>
      <p:bldP spid="39" grpId="0"/>
      <p:bldP spid="43" grpId="0"/>
      <p:bldP spid="46" grpId="0" animBg="1"/>
      <p:bldP spid="47" grpId="0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E617C-7280-B34D-919A-F58DF11F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436178-3B54-F048-A2F7-DA0B460086CC}"/>
              </a:ext>
            </a:extLst>
          </p:cNvPr>
          <p:cNvSpPr txBox="1">
            <a:spLocks/>
          </p:cNvSpPr>
          <p:nvPr/>
        </p:nvSpPr>
        <p:spPr>
          <a:xfrm>
            <a:off x="308757" y="406341"/>
            <a:ext cx="4448773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/>
                </a:solidFill>
              </a:rPr>
              <a:t>Vertex Cover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F8224-FF96-2F42-807A-A5D192BABE99}"/>
              </a:ext>
            </a:extLst>
          </p:cNvPr>
          <p:cNvSpPr txBox="1"/>
          <p:nvPr/>
        </p:nvSpPr>
        <p:spPr>
          <a:xfrm>
            <a:off x="340311" y="1155014"/>
            <a:ext cx="5699464" cy="19389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Algorithm 1.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HK" sz="2000" dirty="0"/>
              <a:t>Pick an arbitrary edge.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HK" sz="2000" dirty="0"/>
              <a:t>We know any vertex cover must have at least 1 endpoint of it, so </a:t>
            </a:r>
            <a:r>
              <a:rPr lang="en-HK" sz="2000" dirty="0" smtClean="0"/>
              <a:t>let</a:t>
            </a:r>
            <a:r>
              <a:rPr lang="en-HK" sz="2000" dirty="0"/>
              <a:t> </a:t>
            </a:r>
            <a:r>
              <a:rPr lang="en-HK" sz="2000" dirty="0" smtClean="0"/>
              <a:t>us </a:t>
            </a:r>
            <a:r>
              <a:rPr lang="en-HK" sz="2000" dirty="0"/>
              <a:t>take both endpoints.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HK" sz="2000" dirty="0"/>
              <a:t>Then, </a:t>
            </a:r>
            <a:r>
              <a:rPr lang="en-US" altLang="zh-CN" sz="2000" dirty="0" smtClean="0"/>
              <a:t>remove </a:t>
            </a:r>
            <a:r>
              <a:rPr lang="en-HK" sz="2000" dirty="0" smtClean="0"/>
              <a:t>all </a:t>
            </a:r>
            <a:r>
              <a:rPr lang="en-HK" sz="2000" dirty="0"/>
              <a:t>edges covered and repeat until there are no uncovered edges left.</a:t>
            </a:r>
            <a:endParaRPr lang="en-US" sz="2000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7DDB9F53-A57E-7D4C-B590-2184107E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1" y="3362077"/>
            <a:ext cx="5084738" cy="2694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A00A1-F142-364F-A8FC-01D172DBA126}"/>
              </a:ext>
            </a:extLst>
          </p:cNvPr>
          <p:cNvSpPr txBox="1"/>
          <p:nvPr/>
        </p:nvSpPr>
        <p:spPr>
          <a:xfrm>
            <a:off x="6264167" y="1658562"/>
            <a:ext cx="4712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Claim 1</a:t>
            </a:r>
            <a:r>
              <a:rPr lang="en-HK" sz="2000" dirty="0"/>
              <a:t>: This algorithm gives a vertex cover.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E53CD-12DD-DE41-BE43-6784C2EFB78F}"/>
              </a:ext>
            </a:extLst>
          </p:cNvPr>
          <p:cNvSpPr txBox="1"/>
          <p:nvPr/>
        </p:nvSpPr>
        <p:spPr>
          <a:xfrm>
            <a:off x="6250916" y="406341"/>
            <a:ext cx="5431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Observation</a:t>
            </a:r>
            <a:r>
              <a:rPr lang="en-HK" sz="2000" dirty="0"/>
              <a:t>: The set of edges </a:t>
            </a:r>
            <a:r>
              <a:rPr lang="en-HK" sz="2000" dirty="0" smtClean="0"/>
              <a:t>M picked by Algorithm </a:t>
            </a:r>
            <a:r>
              <a:rPr lang="en-HK" sz="2000" dirty="0"/>
              <a:t>1 is a </a:t>
            </a:r>
            <a:r>
              <a:rPr lang="en-HK" sz="2000" b="1" dirty="0"/>
              <a:t>matching</a:t>
            </a:r>
            <a:r>
              <a:rPr lang="en-HK" sz="2000" dirty="0"/>
              <a:t>, i.e., no 2 edges touch each other (</a:t>
            </a:r>
            <a:r>
              <a:rPr lang="en-HK" sz="2000" dirty="0" smtClean="0"/>
              <a:t>edge </a:t>
            </a:r>
            <a:r>
              <a:rPr lang="en-HK" sz="2000" dirty="0"/>
              <a:t>disjoint).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1CACD-D6A2-5245-90EC-A8FBA5E59B32}"/>
              </a:ext>
            </a:extLst>
          </p:cNvPr>
          <p:cNvSpPr txBox="1"/>
          <p:nvPr/>
        </p:nvSpPr>
        <p:spPr>
          <a:xfrm>
            <a:off x="6280209" y="2438668"/>
            <a:ext cx="5418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Claim 2</a:t>
            </a:r>
            <a:r>
              <a:rPr lang="en-HK" sz="2000" dirty="0"/>
              <a:t>: This vertex cover has size no more than twice of the minimum size (optimal solution).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1D2766-30E4-2F47-8705-9708D0A8C0AB}"/>
                  </a:ext>
                </a:extLst>
              </p:cNvPr>
              <p:cNvSpPr/>
              <p:nvPr/>
            </p:nvSpPr>
            <p:spPr>
              <a:xfrm>
                <a:off x="6368723" y="3531918"/>
                <a:ext cx="5084737" cy="2905096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b="1" dirty="0">
                    <a:solidFill>
                      <a:srgbClr val="0070C0"/>
                    </a:solidFill>
                  </a:rPr>
                  <a:t>Proof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dirty="0"/>
                  <a:t>The optimum vertex cover must cover every edge in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/>
                  <a:t>. So, it must include at least one of the endpoints of each edge ∈ M, where no 2 edges in M share an endpoint.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HK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dirty="0"/>
                  <a:t>But </a:t>
                </a:r>
                <a:r>
                  <a:rPr lang="en-HK" dirty="0" smtClean="0"/>
                  <a:t>Algorithm 1 returns </a:t>
                </a:r>
                <a:r>
                  <a:rPr lang="en-HK" dirty="0"/>
                  <a:t>a vertex cover of size 2|M|, so for any instance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HK" dirty="0"/>
                  <a:t>, we have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𝐴𝐿𝐺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1D2766-30E4-2F47-8705-9708D0A8C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23" y="3531918"/>
                <a:ext cx="5084737" cy="2905096"/>
              </a:xfrm>
              <a:prstGeom prst="rect">
                <a:avLst/>
              </a:prstGeom>
              <a:blipFill>
                <a:blip r:embed="rId3"/>
                <a:stretch>
                  <a:fillRect l="-718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2B231C-B1F9-5A49-BA4E-FBB35854747E}"/>
              </a:ext>
            </a:extLst>
          </p:cNvPr>
          <p:cNvSpPr txBox="1"/>
          <p:nvPr/>
        </p:nvSpPr>
        <p:spPr>
          <a:xfrm>
            <a:off x="400943" y="6051549"/>
            <a:ext cx="5585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Theorem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C00000"/>
                </a:solidFill>
              </a:rPr>
              <a:t>Algorithm 1 is </a:t>
            </a:r>
            <a:r>
              <a:rPr lang="en-HK" sz="2000" dirty="0">
                <a:solidFill>
                  <a:srgbClr val="C00000"/>
                </a:solidFill>
              </a:rPr>
              <a:t>2-approximation algorithm.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B4B3B0-48F6-D44D-A4CB-E61D960A3E72}"/>
                  </a:ext>
                </a:extLst>
              </p:cNvPr>
              <p:cNvSpPr/>
              <p:nvPr/>
            </p:nvSpPr>
            <p:spPr>
              <a:xfrm>
                <a:off x="6334560" y="268014"/>
                <a:ext cx="5193257" cy="611702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HK" sz="2000" b="1" dirty="0">
                    <a:solidFill>
                      <a:schemeClr val="tx1"/>
                    </a:solidFill>
                  </a:rPr>
                  <a:t>Integer linear programming formulation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Model inclusion of vertex 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2000" i="1" dirty="0">
                    <a:solidFill>
                      <a:schemeClr val="tx1"/>
                    </a:solidFill>
                  </a:rPr>
                  <a:t> </a:t>
                </a:r>
                <a:r>
                  <a:rPr lang="en-HK" sz="2000" dirty="0">
                    <a:solidFill>
                      <a:schemeClr val="tx1"/>
                    </a:solidFill>
                  </a:rPr>
                  <a:t>using a 0/1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Vertex covers is 1–1 correspondence with 0/1 assignments: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HK" sz="20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. 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Objective function: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HK" sz="2000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 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Constraints: For every edge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20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, must take either vertex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2000" i="1" dirty="0">
                    <a:solidFill>
                      <a:schemeClr val="tx1"/>
                    </a:solidFill>
                  </a:rPr>
                  <a:t> </a:t>
                </a:r>
                <a:r>
                  <a:rPr lang="en-HK" sz="2000" dirty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HK" sz="2000" i="1" dirty="0">
                    <a:solidFill>
                      <a:schemeClr val="tx1"/>
                    </a:solidFill>
                  </a:rPr>
                  <a:t> </a:t>
                </a:r>
                <a:r>
                  <a:rPr lang="en-HK" sz="2000" dirty="0">
                    <a:solidFill>
                      <a:schemeClr val="tx1"/>
                    </a:solidFill>
                  </a:rPr>
                  <a:t>(or both):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HK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HK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20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HK" sz="2000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HK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HK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B4B3B0-48F6-D44D-A4CB-E61D960A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560" y="268014"/>
                <a:ext cx="5193257" cy="6117025"/>
              </a:xfrm>
              <a:prstGeom prst="rect">
                <a:avLst/>
              </a:prstGeom>
              <a:blipFill>
                <a:blip r:embed="rId3"/>
                <a:stretch>
                  <a:fillRect l="-973" r="-24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1A61-40C7-BD42-BD95-75A9901F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530534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D6D9F1-AE34-7440-8443-2977448010C2}"/>
              </a:ext>
            </a:extLst>
          </p:cNvPr>
          <p:cNvSpPr txBox="1">
            <a:spLocks/>
          </p:cNvSpPr>
          <p:nvPr/>
        </p:nvSpPr>
        <p:spPr>
          <a:xfrm>
            <a:off x="-26634" y="406340"/>
            <a:ext cx="6533965" cy="109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tx1"/>
                </a:solidFill>
              </a:rPr>
              <a:t>Weighted Vertex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3361EF3-1332-944B-92C2-815E6ED08C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551" y="1289309"/>
                <a:ext cx="5103563" cy="2016020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8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2pPr>
                <a:lvl3pPr marL="60579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3pPr>
                <a:lvl4pPr marL="630936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HK" b="1" dirty="0">
                    <a:solidFill>
                      <a:srgbClr val="0000FF"/>
                    </a:solidFill>
                  </a:rPr>
                  <a:t>Weighted Vertex-Cover. </a:t>
                </a:r>
              </a:p>
              <a:p>
                <a:pPr marL="0" indent="0">
                  <a:buNone/>
                </a:pPr>
                <a:r>
                  <a:rPr lang="en-HK" dirty="0"/>
                  <a:t>Given a graph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HK" dirty="0"/>
                  <a:t>and each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HK" dirty="0"/>
                  <a:t> has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dirty="0"/>
                  <a:t>. Find a min-weight subset of vertices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such that every edge is incident to at least one vertex in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HK" dirty="0"/>
                  <a:t>. 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3361EF3-1332-944B-92C2-815E6ED08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51" y="1289309"/>
                <a:ext cx="5103563" cy="2016020"/>
              </a:xfrm>
              <a:prstGeom prst="rect">
                <a:avLst/>
              </a:prstGeom>
              <a:blipFill>
                <a:blip r:embed="rId4"/>
                <a:stretch>
                  <a:fillRect l="-1073" t="-1205" r="-2384" b="-6627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B1C9412-B0FD-6743-9F74-4453081DD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29" y="3345783"/>
            <a:ext cx="2359695" cy="1591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087E9-9C29-3448-98B9-1820CF68C05C}"/>
              </a:ext>
            </a:extLst>
          </p:cNvPr>
          <p:cNvSpPr txBox="1"/>
          <p:nvPr/>
        </p:nvSpPr>
        <p:spPr>
          <a:xfrm>
            <a:off x="2381726" y="3318714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42B8E-23E6-9F40-A3EE-E64CE352E247}"/>
              </a:ext>
            </a:extLst>
          </p:cNvPr>
          <p:cNvSpPr txBox="1"/>
          <p:nvPr/>
        </p:nvSpPr>
        <p:spPr>
          <a:xfrm>
            <a:off x="2375942" y="3860713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AB023-9395-8A40-AF99-F48C3D4DB4AD}"/>
              </a:ext>
            </a:extLst>
          </p:cNvPr>
          <p:cNvSpPr txBox="1"/>
          <p:nvPr/>
        </p:nvSpPr>
        <p:spPr>
          <a:xfrm>
            <a:off x="2376834" y="4510241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4C0C3-960F-A442-A74A-AFFA20EA04F9}"/>
              </a:ext>
            </a:extLst>
          </p:cNvPr>
          <p:cNvSpPr txBox="1"/>
          <p:nvPr/>
        </p:nvSpPr>
        <p:spPr>
          <a:xfrm>
            <a:off x="497123" y="3643057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AB5EA-EFA4-AB44-9F04-D7645E69B51B}"/>
              </a:ext>
            </a:extLst>
          </p:cNvPr>
          <p:cNvSpPr txBox="1"/>
          <p:nvPr/>
        </p:nvSpPr>
        <p:spPr>
          <a:xfrm>
            <a:off x="1533388" y="3194518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90619-19C8-4941-819D-907D3C7FACF0}"/>
              </a:ext>
            </a:extLst>
          </p:cNvPr>
          <p:cNvSpPr txBox="1"/>
          <p:nvPr/>
        </p:nvSpPr>
        <p:spPr>
          <a:xfrm>
            <a:off x="1533388" y="3707956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CEAD5-A1BE-CB47-9732-0948E4C7CE3D}"/>
              </a:ext>
            </a:extLst>
          </p:cNvPr>
          <p:cNvSpPr txBox="1"/>
          <p:nvPr/>
        </p:nvSpPr>
        <p:spPr>
          <a:xfrm>
            <a:off x="1539517" y="4359643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6A9E0BD0-930B-DB4E-9ADC-99F2B5BD9E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66"/>
          <a:stretch/>
        </p:blipFill>
        <p:spPr>
          <a:xfrm>
            <a:off x="6865707" y="1947545"/>
            <a:ext cx="4393322" cy="914148"/>
          </a:xfrm>
          <a:prstGeom prst="rect">
            <a:avLst/>
          </a:prstGeom>
        </p:spPr>
      </p:pic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A35361AA-7D32-0541-BBCD-590FAA8A6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25"/>
          <a:stretch/>
        </p:blipFill>
        <p:spPr>
          <a:xfrm>
            <a:off x="1028982" y="5052240"/>
            <a:ext cx="4493938" cy="1591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71206-5691-9944-BD2E-97CF966AD45F}"/>
                  </a:ext>
                </a:extLst>
              </p:cNvPr>
              <p:cNvSpPr txBox="1"/>
              <p:nvPr/>
            </p:nvSpPr>
            <p:spPr>
              <a:xfrm>
                <a:off x="2934615" y="3625087"/>
                <a:ext cx="3308530" cy="1323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HK" sz="2000" dirty="0"/>
                  <a:t> is </a:t>
                </a:r>
                <a:r>
                  <a:rPr lang="en-HK" sz="2000" dirty="0" smtClean="0"/>
                  <a:t>the optimal </a:t>
                </a:r>
                <a:r>
                  <a:rPr lang="en-HK" sz="2000" dirty="0"/>
                  <a:t>solution to </a:t>
                </a:r>
                <a:r>
                  <a:rPr lang="en-HK" sz="2000" i="1" dirty="0"/>
                  <a:t>ILP</a:t>
                </a:r>
                <a:r>
                  <a:rPr lang="en-HK" sz="2000" dirty="0"/>
                  <a:t>, then </a:t>
                </a: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HK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HK" sz="2000" i="1" dirty="0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HK" sz="2000" dirty="0"/>
                  <a:t> is a min-weight vertex cover. 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71206-5691-9944-BD2E-97CF966A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615" y="3625087"/>
                <a:ext cx="3308530" cy="1323632"/>
              </a:xfrm>
              <a:prstGeom prst="rect">
                <a:avLst/>
              </a:prstGeom>
              <a:blipFill>
                <a:blip r:embed="rId8"/>
                <a:stretch>
                  <a:fillRect l="-1842" t="-2304" r="-1105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16FCCF-9379-0349-A744-2C7098C54288}"/>
              </a:ext>
            </a:extLst>
          </p:cNvPr>
          <p:cNvCxnSpPr>
            <a:cxnSpLocks/>
          </p:cNvCxnSpPr>
          <p:nvPr/>
        </p:nvCxnSpPr>
        <p:spPr>
          <a:xfrm flipH="1">
            <a:off x="3603864" y="4633322"/>
            <a:ext cx="576000" cy="82154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8E04-7956-F94C-BF78-7BFC0144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94E8F7-0BA5-BE42-AF6D-47A12A746AC8}"/>
              </a:ext>
            </a:extLst>
          </p:cNvPr>
          <p:cNvSpPr txBox="1">
            <a:spLocks/>
          </p:cNvSpPr>
          <p:nvPr/>
        </p:nvSpPr>
        <p:spPr>
          <a:xfrm>
            <a:off x="308757" y="406340"/>
            <a:ext cx="5934388" cy="109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Integer Linear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A4366E-116B-1E40-A81B-0549BB6AD76C}"/>
                  </a:ext>
                </a:extLst>
              </p:cNvPr>
              <p:cNvSpPr txBox="1"/>
              <p:nvPr/>
            </p:nvSpPr>
            <p:spPr>
              <a:xfrm>
                <a:off x="420539" y="1120467"/>
                <a:ext cx="5601213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dirty="0"/>
                  <a:t>Given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HK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HK" sz="2000" dirty="0"/>
                  <a:t>, find </a:t>
                </a:r>
                <a:r>
                  <a:rPr lang="en-HK" sz="2000" dirty="0">
                    <a:solidFill>
                      <a:srgbClr val="C00000"/>
                    </a:solidFill>
                  </a:rPr>
                  <a:t>integers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HK" sz="2000" dirty="0"/>
                  <a:t> that satisfy: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A4366E-116B-1E40-A81B-0549BB6AD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39" y="1120467"/>
                <a:ext cx="5601213" cy="424796"/>
              </a:xfrm>
              <a:prstGeom prst="rect">
                <a:avLst/>
              </a:prstGeom>
              <a:blipFill>
                <a:blip r:embed="rId2"/>
                <a:stretch>
                  <a:fillRect l="-1357"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5804D44-C3F8-5E4F-BB5B-9965B3FE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0" y="1673585"/>
            <a:ext cx="5050094" cy="25125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737A5C-9E26-5F45-8E2D-D9FACF787B3E}"/>
              </a:ext>
            </a:extLst>
          </p:cNvPr>
          <p:cNvSpPr/>
          <p:nvPr/>
        </p:nvSpPr>
        <p:spPr>
          <a:xfrm>
            <a:off x="520679" y="4428998"/>
            <a:ext cx="5050094" cy="1483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Theorem. </a:t>
            </a:r>
          </a:p>
          <a:p>
            <a:r>
              <a:rPr lang="en-HK" sz="2000" dirty="0">
                <a:solidFill>
                  <a:schemeClr val="tx1"/>
                </a:solidFill>
              </a:rPr>
              <a:t>Vertex cover formulation proves that INTEGER-PROGRAMMING is an </a:t>
            </a:r>
            <a:r>
              <a:rPr lang="en-HK" sz="2000" b="1" dirty="0">
                <a:solidFill>
                  <a:schemeClr val="tx1"/>
                </a:solidFill>
              </a:rPr>
              <a:t>NP</a:t>
            </a:r>
            <a:r>
              <a:rPr lang="en-HK" sz="2000" dirty="0">
                <a:solidFill>
                  <a:schemeClr val="tx1"/>
                </a:solidFill>
              </a:rPr>
              <a:t>-hard optimization problem. 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623319-E119-D344-9FD0-20BBC76161FD}"/>
              </a:ext>
            </a:extLst>
          </p:cNvPr>
          <p:cNvSpPr txBox="1">
            <a:spLocks/>
          </p:cNvSpPr>
          <p:nvPr/>
        </p:nvSpPr>
        <p:spPr>
          <a:xfrm>
            <a:off x="5570773" y="406340"/>
            <a:ext cx="5934388" cy="109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Linear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A57547-2D33-8A4F-8A60-1D485D58B1BC}"/>
                  </a:ext>
                </a:extLst>
              </p:cNvPr>
              <p:cNvSpPr txBox="1"/>
              <p:nvPr/>
            </p:nvSpPr>
            <p:spPr>
              <a:xfrm>
                <a:off x="6903044" y="1096697"/>
                <a:ext cx="3529171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dirty="0"/>
                  <a:t>Find </a:t>
                </a:r>
                <a:r>
                  <a:rPr lang="en-HK" sz="2000" dirty="0">
                    <a:solidFill>
                      <a:srgbClr val="C00000"/>
                    </a:solidFill>
                  </a:rPr>
                  <a:t>real numbers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HK" sz="2000" dirty="0"/>
                  <a:t> that satisfy: 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A57547-2D33-8A4F-8A60-1D485D58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44" y="1096697"/>
                <a:ext cx="3529171" cy="424796"/>
              </a:xfrm>
              <a:prstGeom prst="rect">
                <a:avLst/>
              </a:prstGeom>
              <a:blipFill>
                <a:blip r:embed="rId4"/>
                <a:stretch>
                  <a:fillRect l="-1792" t="-8571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941B7098-0909-834D-9652-640E2CD7A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5" t="7441" r="4060" b="7385"/>
          <a:stretch/>
        </p:blipFill>
        <p:spPr>
          <a:xfrm>
            <a:off x="5959363" y="1637569"/>
            <a:ext cx="5100440" cy="2082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C4D6FD-0E35-CB4B-A856-B1E889A07CD4}"/>
              </a:ext>
            </a:extLst>
          </p:cNvPr>
          <p:cNvSpPr/>
          <p:nvPr/>
        </p:nvSpPr>
        <p:spPr>
          <a:xfrm>
            <a:off x="5959363" y="3914259"/>
            <a:ext cx="5100440" cy="2512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Known Algorithms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b="1" dirty="0">
                <a:solidFill>
                  <a:schemeClr val="tx1"/>
                </a:solidFill>
              </a:rPr>
              <a:t>Simplex algorithm</a:t>
            </a:r>
            <a:r>
              <a:rPr lang="en-HK" sz="2000" dirty="0">
                <a:solidFill>
                  <a:schemeClr val="tx1"/>
                </a:solidFill>
              </a:rPr>
              <a:t>. [Dantzig 1947] Can solve LP in practice.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b="1" dirty="0">
                <a:solidFill>
                  <a:schemeClr val="tx1"/>
                </a:solidFill>
              </a:rPr>
              <a:t>Ellipsoid algorithm</a:t>
            </a:r>
            <a:r>
              <a:rPr lang="en-HK" sz="2000" dirty="0">
                <a:solidFill>
                  <a:schemeClr val="tx1"/>
                </a:solidFill>
              </a:rPr>
              <a:t>. [</a:t>
            </a:r>
            <a:r>
              <a:rPr lang="en-HK" sz="2000" dirty="0" err="1">
                <a:solidFill>
                  <a:schemeClr val="tx1"/>
                </a:solidFill>
              </a:rPr>
              <a:t>Khachiyan</a:t>
            </a:r>
            <a:r>
              <a:rPr lang="en-HK" sz="2000" dirty="0">
                <a:solidFill>
                  <a:schemeClr val="tx1"/>
                </a:solidFill>
              </a:rPr>
              <a:t> 1979] Can solve LP in poly-time.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b="1" dirty="0">
                <a:solidFill>
                  <a:schemeClr val="tx1"/>
                </a:solidFill>
              </a:rPr>
              <a:t>Interior point algorithms</a:t>
            </a:r>
            <a:r>
              <a:rPr lang="en-HK" sz="2000" dirty="0">
                <a:solidFill>
                  <a:schemeClr val="tx1"/>
                </a:solidFill>
              </a:rPr>
              <a:t>. [</a:t>
            </a:r>
            <a:r>
              <a:rPr lang="en-HK" sz="2000" dirty="0" err="1">
                <a:solidFill>
                  <a:schemeClr val="tx1"/>
                </a:solidFill>
              </a:rPr>
              <a:t>Karmarkar</a:t>
            </a:r>
            <a:r>
              <a:rPr lang="en-HK" sz="2000" dirty="0">
                <a:solidFill>
                  <a:schemeClr val="tx1"/>
                </a:solidFill>
              </a:rPr>
              <a:t> 1984, </a:t>
            </a:r>
            <a:r>
              <a:rPr lang="en-HK" sz="2000" dirty="0" err="1">
                <a:solidFill>
                  <a:schemeClr val="tx1"/>
                </a:solidFill>
              </a:rPr>
              <a:t>Renegar</a:t>
            </a:r>
            <a:r>
              <a:rPr lang="en-HK" sz="2000" dirty="0">
                <a:solidFill>
                  <a:schemeClr val="tx1"/>
                </a:solidFill>
              </a:rPr>
              <a:t> 1988, … ] Can solve LP both in poly-time and in practice. </a:t>
            </a:r>
          </a:p>
        </p:txBody>
      </p:sp>
    </p:spTree>
    <p:extLst>
      <p:ext uri="{BB962C8B-B14F-4D97-AF65-F5344CB8AC3E}">
        <p14:creationId xmlns:p14="http://schemas.microsoft.com/office/powerpoint/2010/main" val="277102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/>
      <p:bldP spid="13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1A61-40C7-BD42-BD95-75A9901F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530534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D6D9F1-AE34-7440-8443-2977448010C2}"/>
              </a:ext>
            </a:extLst>
          </p:cNvPr>
          <p:cNvSpPr txBox="1">
            <a:spLocks/>
          </p:cNvSpPr>
          <p:nvPr/>
        </p:nvSpPr>
        <p:spPr>
          <a:xfrm>
            <a:off x="308755" y="453240"/>
            <a:ext cx="5934388" cy="109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/>
                </a:solidFill>
              </a:rPr>
              <a:t>Weighted Vertex Cover Problem</a:t>
            </a:r>
          </a:p>
        </p:txBody>
      </p:sp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A35361AA-7D32-0541-BBCD-590FAA8A6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25"/>
          <a:stretch/>
        </p:blipFill>
        <p:spPr>
          <a:xfrm>
            <a:off x="915606" y="1458695"/>
            <a:ext cx="4493938" cy="1591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61F18A-F36B-5844-B62D-A419099B69DF}"/>
              </a:ext>
            </a:extLst>
          </p:cNvPr>
          <p:cNvSpPr txBox="1"/>
          <p:nvPr/>
        </p:nvSpPr>
        <p:spPr>
          <a:xfrm>
            <a:off x="6899971" y="1058585"/>
            <a:ext cx="3387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/>
              <a:t>Linear programming </a:t>
            </a:r>
            <a:r>
              <a:rPr lang="en-HK" sz="2000" b="1" dirty="0">
                <a:solidFill>
                  <a:srgbClr val="C00000"/>
                </a:solidFill>
              </a:rPr>
              <a:t>relaxation</a:t>
            </a:r>
            <a:r>
              <a:rPr lang="en-HK" sz="2000" b="1" dirty="0"/>
              <a:t> 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0B71D33-CC94-4544-A7C7-5C1A7302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88" y="1544667"/>
            <a:ext cx="4493937" cy="17403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C1566C-81CE-5740-A744-0B72FA7CBE99}"/>
              </a:ext>
            </a:extLst>
          </p:cNvPr>
          <p:cNvSpPr/>
          <p:nvPr/>
        </p:nvSpPr>
        <p:spPr>
          <a:xfrm>
            <a:off x="2227483" y="2507160"/>
            <a:ext cx="1907628" cy="457200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AE7D61-046C-C246-915D-3A1C54BB38A8}"/>
              </a:ext>
            </a:extLst>
          </p:cNvPr>
          <p:cNvSpPr/>
          <p:nvPr/>
        </p:nvSpPr>
        <p:spPr>
          <a:xfrm>
            <a:off x="7686956" y="2666648"/>
            <a:ext cx="1545020" cy="457200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521437-A2C8-094B-81F2-7A5AC483E84C}"/>
                  </a:ext>
                </a:extLst>
              </p:cNvPr>
              <p:cNvSpPr txBox="1"/>
              <p:nvPr/>
            </p:nvSpPr>
            <p:spPr>
              <a:xfrm>
                <a:off x="545968" y="3368090"/>
                <a:ext cx="501868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sz="2000" b="1" dirty="0">
                    <a:solidFill>
                      <a:srgbClr val="C00000"/>
                    </a:solidFill>
                  </a:rPr>
                  <a:t>Lemma. </a:t>
                </a:r>
              </a:p>
              <a:p>
                <a:r>
                  <a:rPr lang="en-HK" sz="2000" dirty="0">
                    <a:solidFill>
                      <a:srgbClr val="0070C0"/>
                    </a:solidFill>
                  </a:rPr>
                  <a:t>Optimal value of </a:t>
                </a:r>
                <a:r>
                  <a:rPr lang="en-HK" sz="2000" i="1" dirty="0" smtClean="0">
                    <a:solidFill>
                      <a:srgbClr val="0070C0"/>
                    </a:solidFill>
                  </a:rPr>
                  <a:t>LP</a:t>
                </a:r>
                <a:r>
                  <a:rPr lang="en-HK" sz="2000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HK" sz="2000" dirty="0">
                    <a:solidFill>
                      <a:srgbClr val="0070C0"/>
                    </a:solidFill>
                  </a:rPr>
                  <a:t>≤ optimal value of </a:t>
                </a:r>
                <a:r>
                  <a:rPr lang="en-HK" sz="2000" i="1" dirty="0">
                    <a:solidFill>
                      <a:srgbClr val="0070C0"/>
                    </a:solidFill>
                  </a:rPr>
                  <a:t>ILP</a:t>
                </a:r>
                <a:r>
                  <a:rPr lang="en-HK" sz="2000" dirty="0">
                    <a:solidFill>
                      <a:srgbClr val="0070C0"/>
                    </a:solidFill>
                  </a:rPr>
                  <a:t>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𝐼𝐿𝑃</m:t>
                          </m:r>
                        </m:sub>
                      </m:sSub>
                    </m:oMath>
                  </m:oMathPara>
                </a14:m>
                <a:endParaRPr lang="en-HK" sz="2000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HK" sz="2000" dirty="0">
                    <a:solidFill>
                      <a:srgbClr val="C00000"/>
                    </a:solidFill>
                  </a:rPr>
                  <a:t>Proof</a:t>
                </a:r>
                <a:r>
                  <a:rPr lang="en-HK" sz="2000" dirty="0"/>
                  <a:t>. </a:t>
                </a:r>
                <a:r>
                  <a:rPr lang="en-HK" sz="2000" i="1" dirty="0"/>
                  <a:t>LP </a:t>
                </a:r>
                <a:r>
                  <a:rPr lang="en-HK" sz="2000" dirty="0"/>
                  <a:t>has fewer constraints. 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521437-A2C8-094B-81F2-7A5AC483E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68" y="3368090"/>
                <a:ext cx="5018689" cy="1477328"/>
              </a:xfrm>
              <a:prstGeom prst="rect">
                <a:avLst/>
              </a:prstGeom>
              <a:blipFill>
                <a:blip r:embed="rId5"/>
                <a:stretch>
                  <a:fillRect l="-1337" t="-2066" r="-1823"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BAAB654D-AD6C-2343-9612-F256C6BCA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567" y="4700723"/>
            <a:ext cx="2829823" cy="1745818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0A649BA-CE70-8245-BAE0-8A7E0ECD5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568" y="5336340"/>
            <a:ext cx="566385" cy="1000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1C75C3-D21A-B24D-815C-C1931EF1F803}"/>
                  </a:ext>
                </a:extLst>
              </p:cNvPr>
              <p:cNvSpPr txBox="1"/>
              <p:nvPr/>
            </p:nvSpPr>
            <p:spPr>
              <a:xfrm>
                <a:off x="5742103" y="3641639"/>
                <a:ext cx="56384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HK" sz="2000" i="1" dirty="0"/>
                  <a:t>LP </a:t>
                </a:r>
                <a:r>
                  <a:rPr lang="en-HK" sz="2000" dirty="0"/>
                  <a:t>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HK" sz="2000" dirty="0"/>
                  <a:t> may not correspond to a vertex cover. </a:t>
                </a:r>
              </a:p>
              <a:p>
                <a:pPr algn="ctr"/>
                <a:r>
                  <a:rPr lang="en-HK" sz="2000" dirty="0"/>
                  <a:t>(even if all weights are 1) 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1C75C3-D21A-B24D-815C-C1931EF1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103" y="3641639"/>
                <a:ext cx="5638467" cy="707886"/>
              </a:xfrm>
              <a:prstGeom prst="rect">
                <a:avLst/>
              </a:prstGeom>
              <a:blipFill>
                <a:blip r:embed="rId8"/>
                <a:stretch>
                  <a:fillRect l="-674" t="-3509" r="-674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3C63A8-6149-1745-8E14-37F9E631DCCD}"/>
                  </a:ext>
                </a:extLst>
              </p:cNvPr>
              <p:cNvSpPr txBox="1"/>
              <p:nvPr/>
            </p:nvSpPr>
            <p:spPr>
              <a:xfrm>
                <a:off x="116409" y="5111967"/>
                <a:ext cx="727006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dirty="0"/>
                  <a:t>How can solving </a:t>
                </a:r>
                <a:r>
                  <a:rPr lang="en-HK" sz="2000" i="1" dirty="0"/>
                  <a:t>LP </a:t>
                </a:r>
                <a:r>
                  <a:rPr lang="en-HK" sz="2000" dirty="0"/>
                  <a:t>help us </a:t>
                </a:r>
                <a:r>
                  <a:rPr lang="en-HK" sz="2000" dirty="0" smtClean="0"/>
                  <a:t>to find </a:t>
                </a:r>
                <a:r>
                  <a:rPr lang="en-HK" sz="2000" dirty="0"/>
                  <a:t>a low-weight vertex cover? </a:t>
                </a:r>
              </a:p>
              <a:p>
                <a:endParaRPr lang="en-HK" sz="2000" dirty="0"/>
              </a:p>
              <a:p>
                <a:r>
                  <a:rPr lang="en-HK" sz="2000" dirty="0">
                    <a:solidFill>
                      <a:srgbClr val="C00000"/>
                    </a:solidFill>
                  </a:rPr>
                  <a:t>Solve </a:t>
                </a:r>
                <a:r>
                  <a:rPr lang="en-HK" sz="2000" i="1" dirty="0">
                    <a:solidFill>
                      <a:srgbClr val="C00000"/>
                    </a:solidFill>
                  </a:rPr>
                  <a:t>LP </a:t>
                </a:r>
                <a:r>
                  <a:rPr lang="en-HK" sz="2000" dirty="0">
                    <a:solidFill>
                      <a:srgbClr val="C00000"/>
                    </a:solidFill>
                  </a:rPr>
                  <a:t>and round fractional values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HK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. 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3C63A8-6149-1745-8E14-37F9E631D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9" y="5111967"/>
                <a:ext cx="7270067" cy="1323439"/>
              </a:xfrm>
              <a:prstGeom prst="rect">
                <a:avLst/>
              </a:prstGeom>
              <a:blipFill>
                <a:blip r:embed="rId9"/>
                <a:stretch>
                  <a:fillRect l="-838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598982-9C98-114A-B43A-2337E30721D5}"/>
              </a:ext>
            </a:extLst>
          </p:cNvPr>
          <p:cNvCxnSpPr>
            <a:cxnSpLocks/>
          </p:cNvCxnSpPr>
          <p:nvPr/>
        </p:nvCxnSpPr>
        <p:spPr>
          <a:xfrm flipH="1">
            <a:off x="5649852" y="4133394"/>
            <a:ext cx="1259019" cy="9785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22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4EA4A-2CD9-8C4B-8F07-A9A591DF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ACE49-3C66-0440-946E-3E3C87805585}"/>
              </a:ext>
            </a:extLst>
          </p:cNvPr>
          <p:cNvSpPr txBox="1">
            <a:spLocks/>
          </p:cNvSpPr>
          <p:nvPr/>
        </p:nvSpPr>
        <p:spPr>
          <a:xfrm>
            <a:off x="308755" y="453240"/>
            <a:ext cx="5934388" cy="109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LP Rounding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AC249-F66C-6F4D-8558-65BD58015CCC}"/>
              </a:ext>
            </a:extLst>
          </p:cNvPr>
          <p:cNvSpPr txBox="1"/>
          <p:nvPr/>
        </p:nvSpPr>
        <p:spPr>
          <a:xfrm>
            <a:off x="1615401" y="1326599"/>
            <a:ext cx="3387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/>
              <a:t>Linear programming relaxation 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F0F30B2-03C5-FC41-8991-EC786781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18" y="1812681"/>
            <a:ext cx="4493937" cy="1740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6CC333-CFC2-3847-B2B0-D09F02CDCF16}"/>
                  </a:ext>
                </a:extLst>
              </p:cNvPr>
              <p:cNvSpPr txBox="1"/>
              <p:nvPr/>
            </p:nvSpPr>
            <p:spPr>
              <a:xfrm>
                <a:off x="457533" y="3641633"/>
                <a:ext cx="56384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HK" sz="2000" i="1" dirty="0"/>
                  <a:t>LP </a:t>
                </a:r>
                <a:r>
                  <a:rPr lang="en-HK" sz="2000" dirty="0"/>
                  <a:t>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HK" sz="2000" dirty="0"/>
                  <a:t> may not correspond to a vertex cover. </a:t>
                </a:r>
              </a:p>
              <a:p>
                <a:pPr algn="ctr"/>
                <a:r>
                  <a:rPr lang="en-HK" sz="2000" dirty="0"/>
                  <a:t>(even if all weights are 1) 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6CC333-CFC2-3847-B2B0-D09F02CDC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3" y="3641633"/>
                <a:ext cx="5638467" cy="707886"/>
              </a:xfrm>
              <a:prstGeom prst="rect">
                <a:avLst/>
              </a:prstGeom>
              <a:blipFill>
                <a:blip r:embed="rId3"/>
                <a:stretch>
                  <a:fillRect l="-674" t="-3509" r="-44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9FDA2-9AC5-3545-9E4C-228BE973B1CD}"/>
                  </a:ext>
                </a:extLst>
              </p:cNvPr>
              <p:cNvSpPr txBox="1"/>
              <p:nvPr/>
            </p:nvSpPr>
            <p:spPr>
              <a:xfrm>
                <a:off x="902453" y="4414341"/>
                <a:ext cx="4544885" cy="1204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0" dirty="0"/>
                  <a:t>For any edge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HK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HK" sz="2000" dirty="0"/>
                  <a:t>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or both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9FDA2-9AC5-3545-9E4C-228BE973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53" y="4414341"/>
                <a:ext cx="4544885" cy="1204112"/>
              </a:xfrm>
              <a:prstGeom prst="rect">
                <a:avLst/>
              </a:prstGeom>
              <a:blipFill>
                <a:blip r:embed="rId4"/>
                <a:stretch>
                  <a:fillRect l="-139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E95136-6823-5142-94C9-87967535EA64}"/>
              </a:ext>
            </a:extLst>
          </p:cNvPr>
          <p:cNvCxnSpPr>
            <a:cxnSpLocks/>
          </p:cNvCxnSpPr>
          <p:nvPr/>
        </p:nvCxnSpPr>
        <p:spPr>
          <a:xfrm>
            <a:off x="308755" y="4414341"/>
            <a:ext cx="5787245" cy="0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FE23CE-20E7-7948-A3E8-5A5F3C795E3D}"/>
                  </a:ext>
                </a:extLst>
              </p:cNvPr>
              <p:cNvSpPr/>
              <p:nvPr/>
            </p:nvSpPr>
            <p:spPr>
              <a:xfrm>
                <a:off x="6243143" y="1526654"/>
                <a:ext cx="4792719" cy="160806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Rounding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Given </a:t>
                </a:r>
                <a:r>
                  <a:rPr lang="en-HK" i="1" dirty="0">
                    <a:solidFill>
                      <a:schemeClr val="tx1"/>
                    </a:solidFill>
                  </a:rPr>
                  <a:t>LP </a:t>
                </a:r>
                <a:r>
                  <a:rPr lang="en-HK" dirty="0">
                    <a:solidFill>
                      <a:schemeClr val="tx1"/>
                    </a:solidFill>
                  </a:rPr>
                  <a:t>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HK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Set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5FE23CE-20E7-7948-A3E8-5A5F3C79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143" y="1526654"/>
                <a:ext cx="4792719" cy="1608062"/>
              </a:xfrm>
              <a:prstGeom prst="rect">
                <a:avLst/>
              </a:prstGeom>
              <a:blipFill>
                <a:blip r:embed="rId5"/>
                <a:stretch>
                  <a:fillRect l="-105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8E2D7-AC76-6C4B-B4E3-D8C72080EA18}"/>
                  </a:ext>
                </a:extLst>
              </p:cNvPr>
              <p:cNvSpPr txBox="1"/>
              <p:nvPr/>
            </p:nvSpPr>
            <p:spPr>
              <a:xfrm>
                <a:off x="6281291" y="157274"/>
                <a:ext cx="4754571" cy="1232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solidFill>
                      <a:srgbClr val="C00000"/>
                    </a:solidFill>
                  </a:rPr>
                  <a:t>Integer solution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8E2D7-AC76-6C4B-B4E3-D8C72080E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291" y="157274"/>
                <a:ext cx="4754571" cy="1232004"/>
              </a:xfrm>
              <a:prstGeom prst="rect">
                <a:avLst/>
              </a:prstGeom>
              <a:blipFill>
                <a:blip r:embed="rId6"/>
                <a:stretch>
                  <a:fillRect l="-1333" t="-213265" b="-30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37D10-2F5A-7442-B9B5-7BA99F6D6A5A}"/>
              </a:ext>
            </a:extLst>
          </p:cNvPr>
          <p:cNvCxnSpPr>
            <a:cxnSpLocks/>
          </p:cNvCxnSpPr>
          <p:nvPr/>
        </p:nvCxnSpPr>
        <p:spPr>
          <a:xfrm flipV="1">
            <a:off x="9519204" y="1235314"/>
            <a:ext cx="0" cy="94032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7BA311-90EF-974D-B944-611132302933}"/>
                  </a:ext>
                </a:extLst>
              </p:cNvPr>
              <p:cNvSpPr txBox="1"/>
              <p:nvPr/>
            </p:nvSpPr>
            <p:spPr>
              <a:xfrm>
                <a:off x="6447222" y="3948645"/>
                <a:ext cx="2778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>
                    <a:solidFill>
                      <a:srgbClr val="0070C0"/>
                    </a:solidFill>
                  </a:rPr>
                  <a:t>C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laim</a:t>
                </a:r>
                <a:r>
                  <a:rPr lang="en-US" sz="2000" b="0" dirty="0"/>
                  <a:t>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is a vertex cover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7BA311-90EF-974D-B944-61113230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222" y="3948645"/>
                <a:ext cx="2778196" cy="400110"/>
              </a:xfrm>
              <a:prstGeom prst="rect">
                <a:avLst/>
              </a:prstGeom>
              <a:blipFill>
                <a:blip r:embed="rId7"/>
                <a:stretch>
                  <a:fillRect l="-2273" t="-9375" r="-136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D7B2B4-E0AD-6E43-8226-1A180021C192}"/>
                  </a:ext>
                </a:extLst>
              </p:cNvPr>
              <p:cNvSpPr txBox="1"/>
              <p:nvPr/>
            </p:nvSpPr>
            <p:spPr>
              <a:xfrm>
                <a:off x="6500817" y="5348228"/>
                <a:ext cx="29496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Claim</a:t>
                </a:r>
                <a:r>
                  <a:rPr lang="en-US" sz="2000" b="0" dirty="0"/>
                  <a:t>.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≤2⋅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𝐿𝑃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D7B2B4-E0AD-6E43-8226-1A180021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7" y="5348228"/>
                <a:ext cx="2949654" cy="400110"/>
              </a:xfrm>
              <a:prstGeom prst="rect">
                <a:avLst/>
              </a:prstGeom>
              <a:blipFill>
                <a:blip r:embed="rId8"/>
                <a:stretch>
                  <a:fillRect l="-2146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644753-97F9-1B43-A683-13F7992B2E55}"/>
              </a:ext>
            </a:extLst>
          </p:cNvPr>
          <p:cNvCxnSpPr>
            <a:cxnSpLocks/>
          </p:cNvCxnSpPr>
          <p:nvPr/>
        </p:nvCxnSpPr>
        <p:spPr>
          <a:xfrm flipV="1">
            <a:off x="4667435" y="4974155"/>
            <a:ext cx="1875255" cy="32057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D1657B-BD46-AF48-A901-092B10D29190}"/>
                  </a:ext>
                </a:extLst>
              </p:cNvPr>
              <p:cNvSpPr txBox="1"/>
              <p:nvPr/>
            </p:nvSpPr>
            <p:spPr>
              <a:xfrm>
                <a:off x="6447222" y="4530350"/>
                <a:ext cx="5293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Proof</a:t>
                </a:r>
                <a:r>
                  <a:rPr lang="en-US" sz="2000" dirty="0"/>
                  <a:t>.  For any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, at least one of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is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D1657B-BD46-AF48-A901-092B10D2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222" y="4530350"/>
                <a:ext cx="5293116" cy="400110"/>
              </a:xfrm>
              <a:prstGeom prst="rect">
                <a:avLst/>
              </a:prstGeom>
              <a:blipFill>
                <a:blip r:embed="rId9"/>
                <a:stretch>
                  <a:fillRect l="-1196" t="-6061" r="-119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BD6CC76-7FA0-5F48-9163-FF2A5414C64F}"/>
                  </a:ext>
                </a:extLst>
              </p:cNvPr>
              <p:cNvSpPr txBox="1"/>
              <p:nvPr/>
            </p:nvSpPr>
            <p:spPr>
              <a:xfrm>
                <a:off x="7466649" y="3349357"/>
                <a:ext cx="2778196" cy="400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BD6CC76-7FA0-5F48-9163-FF2A5414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649" y="3349357"/>
                <a:ext cx="2778196" cy="400687"/>
              </a:xfrm>
              <a:prstGeom prst="rect">
                <a:avLst/>
              </a:prstGeom>
              <a:blipFill>
                <a:blip r:embed="rId10"/>
                <a:stretch>
                  <a:fillRect l="-2740"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A01998-0CFF-5247-B3B6-E362BD28DE0D}"/>
                  </a:ext>
                </a:extLst>
              </p:cNvPr>
              <p:cNvSpPr txBox="1"/>
              <p:nvPr/>
            </p:nvSpPr>
            <p:spPr>
              <a:xfrm>
                <a:off x="6500817" y="5976060"/>
                <a:ext cx="3709670" cy="400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Proof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.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A01998-0CFF-5247-B3B6-E362BD28D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7" y="5976060"/>
                <a:ext cx="3709670" cy="400687"/>
              </a:xfrm>
              <a:prstGeom prst="rect">
                <a:avLst/>
              </a:prstGeom>
              <a:blipFill>
                <a:blip r:embed="rId11"/>
                <a:stretch>
                  <a:fillRect l="-1701" t="-115152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2CEA57F8-50D4-A944-A20E-015B0BB1782F}"/>
              </a:ext>
            </a:extLst>
          </p:cNvPr>
          <p:cNvSpPr/>
          <p:nvPr/>
        </p:nvSpPr>
        <p:spPr>
          <a:xfrm>
            <a:off x="0" y="5650050"/>
            <a:ext cx="6542689" cy="772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Theorem</a:t>
            </a:r>
            <a:r>
              <a:rPr lang="en-HK" sz="20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HK" dirty="0">
                <a:solidFill>
                  <a:schemeClr val="tx1"/>
                </a:solidFill>
              </a:rPr>
              <a:t>The rounding algorithm is a </a:t>
            </a:r>
            <a:r>
              <a:rPr lang="en-HK" b="1" dirty="0">
                <a:solidFill>
                  <a:schemeClr val="tx1"/>
                </a:solidFill>
              </a:rPr>
              <a:t>2-approximation</a:t>
            </a:r>
            <a:r>
              <a:rPr lang="en-HK" dirty="0">
                <a:solidFill>
                  <a:schemeClr val="tx1"/>
                </a:solidFill>
              </a:rPr>
              <a:t> algorithm.</a:t>
            </a:r>
            <a:r>
              <a:rPr lang="en-HK" sz="2000" dirty="0">
                <a:solidFill>
                  <a:schemeClr val="tx1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890F47-7A4C-9844-BE0A-B0E1BA9F7279}"/>
                  </a:ext>
                </a:extLst>
              </p:cNvPr>
              <p:cNvSpPr txBox="1"/>
              <p:nvPr/>
            </p:nvSpPr>
            <p:spPr>
              <a:xfrm>
                <a:off x="9286679" y="5326442"/>
                <a:ext cx="1756956" cy="400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890F47-7A4C-9844-BE0A-B0E1BA9F7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679" y="5326442"/>
                <a:ext cx="1756956" cy="400366"/>
              </a:xfrm>
              <a:prstGeom prst="rect">
                <a:avLst/>
              </a:prstGeom>
              <a:blipFill>
                <a:blip r:embed="rId12"/>
                <a:stretch>
                  <a:fillRect l="-6475" t="-115625" r="-2878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3AB3F1-62FE-E74F-ADD1-370EA4FE3067}"/>
                  </a:ext>
                </a:extLst>
              </p:cNvPr>
              <p:cNvSpPr txBox="1"/>
              <p:nvPr/>
            </p:nvSpPr>
            <p:spPr>
              <a:xfrm>
                <a:off x="10156851" y="5928975"/>
                <a:ext cx="1452257" cy="52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3AB3F1-62FE-E74F-ADD1-370EA4FE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851" y="5928975"/>
                <a:ext cx="1452257" cy="526939"/>
              </a:xfrm>
              <a:prstGeom prst="rect">
                <a:avLst/>
              </a:prstGeom>
              <a:blipFill>
                <a:blip r:embed="rId13"/>
                <a:stretch>
                  <a:fillRect t="-81395" r="-10504" b="-1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12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 animBg="1"/>
      <p:bldP spid="16" grpId="0"/>
      <p:bldP spid="24" grpId="0"/>
      <p:bldP spid="25" grpId="0"/>
      <p:bldP spid="28" grpId="0"/>
      <p:bldP spid="31" grpId="0"/>
      <p:bldP spid="35" grpId="0"/>
      <p:bldP spid="37" grpId="0" animBg="1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6563-F375-7143-9D96-82B68357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1FEDEA-DD53-5241-8F6E-0205F356A9D7}"/>
                  </a:ext>
                </a:extLst>
              </p:cNvPr>
              <p:cNvSpPr txBox="1"/>
              <p:nvPr/>
            </p:nvSpPr>
            <p:spPr>
              <a:xfrm>
                <a:off x="694764" y="1673888"/>
                <a:ext cx="10009094" cy="1425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HK" sz="2000" b="1" dirty="0">
                    <a:solidFill>
                      <a:srgbClr val="0070C0"/>
                    </a:solidFill>
                  </a:rPr>
                  <a:t>Result 1</a:t>
                </a:r>
                <a:r>
                  <a:rPr lang="en-HK" sz="2000" b="1" dirty="0">
                    <a:solidFill>
                      <a:srgbClr val="0070C0"/>
                    </a:solidFill>
                    <a:effectLst/>
                  </a:rPr>
                  <a:t>. [</a:t>
                </a:r>
                <a:r>
                  <a:rPr lang="en-HK" sz="2000" b="1" dirty="0" err="1">
                    <a:solidFill>
                      <a:srgbClr val="0070C0"/>
                    </a:solidFill>
                    <a:effectLst/>
                  </a:rPr>
                  <a:t>Dinur</a:t>
                </a:r>
                <a:r>
                  <a:rPr lang="en-HK" sz="2000" b="1" dirty="0">
                    <a:solidFill>
                      <a:srgbClr val="0070C0"/>
                    </a:solidFill>
                    <a:effectLst/>
                  </a:rPr>
                  <a:t>–</a:t>
                </a:r>
                <a:r>
                  <a:rPr lang="en-HK" sz="2000" b="1" dirty="0" err="1">
                    <a:solidFill>
                      <a:srgbClr val="0070C0"/>
                    </a:solidFill>
                    <a:effectLst/>
                  </a:rPr>
                  <a:t>Safra</a:t>
                </a:r>
                <a:r>
                  <a:rPr lang="en-HK" sz="2000" b="1" dirty="0">
                    <a:solidFill>
                      <a:srgbClr val="0070C0"/>
                    </a:solidFill>
                    <a:effectLst/>
                  </a:rPr>
                  <a:t> 2004] </a:t>
                </a:r>
              </a:p>
              <a:p>
                <a:pPr>
                  <a:lnSpc>
                    <a:spcPct val="150000"/>
                  </a:lnSpc>
                </a:pPr>
                <a:r>
                  <a:rPr lang="en-HK" sz="2000" dirty="0">
                    <a:effectLst/>
                  </a:rPr>
                  <a:t>If </a:t>
                </a:r>
                <a:r>
                  <a:rPr lang="en-HK" sz="2000" dirty="0">
                    <a:solidFill>
                      <a:srgbClr val="C00000"/>
                    </a:solidFill>
                    <a:effectLst/>
                  </a:rPr>
                  <a:t>P ≠ NP</a:t>
                </a:r>
                <a:r>
                  <a:rPr lang="en-HK" sz="2000" dirty="0">
                    <a:effectLst/>
                  </a:rPr>
                  <a:t>, then no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effectLst/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l-GR" sz="2000" dirty="0">
                    <a:effectLst/>
                  </a:rPr>
                  <a:t>-</a:t>
                </a:r>
                <a:r>
                  <a:rPr lang="en-HK" sz="2000" dirty="0">
                    <a:effectLst/>
                  </a:rPr>
                  <a:t>approximation algorithm for WEIGHTED-VERTEX-COVER for any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𝜌</m:t>
                    </m:r>
                    <m:r>
                      <a:rPr lang="el-GR" sz="2000" i="1" dirty="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&lt;1.3606</m:t>
                    </m:r>
                  </m:oMath>
                </a14:m>
                <a:r>
                  <a:rPr lang="el-GR" sz="2000" dirty="0">
                    <a:solidFill>
                      <a:srgbClr val="C00000"/>
                    </a:solidFill>
                    <a:effectLst/>
                  </a:rPr>
                  <a:t> </a:t>
                </a:r>
                <a:r>
                  <a:rPr lang="el-GR" sz="2000" dirty="0">
                    <a:effectLst/>
                  </a:rPr>
                  <a:t>(</a:t>
                </a:r>
                <a:r>
                  <a:rPr lang="en-HK" sz="2000" dirty="0">
                    <a:effectLst/>
                  </a:rPr>
                  <a:t>even if all weights are 1).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1FEDEA-DD53-5241-8F6E-0205F356A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64" y="1673888"/>
                <a:ext cx="10009094" cy="1425390"/>
              </a:xfrm>
              <a:prstGeom prst="rect">
                <a:avLst/>
              </a:prstGeom>
              <a:blipFill>
                <a:blip r:embed="rId2"/>
                <a:stretch>
                  <a:fillRect l="-6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0C501B-DC90-C445-8DA7-7837C700CEEE}"/>
              </a:ext>
            </a:extLst>
          </p:cNvPr>
          <p:cNvSpPr txBox="1">
            <a:spLocks/>
          </p:cNvSpPr>
          <p:nvPr/>
        </p:nvSpPr>
        <p:spPr>
          <a:xfrm>
            <a:off x="308755" y="453240"/>
            <a:ext cx="5934388" cy="1091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/>
                </a:solidFill>
              </a:rPr>
              <a:t>Weighted Vertex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FBDE3-D218-6A4E-84A5-D877F6247D00}"/>
                  </a:ext>
                </a:extLst>
              </p:cNvPr>
              <p:cNvSpPr txBox="1"/>
              <p:nvPr/>
            </p:nvSpPr>
            <p:spPr>
              <a:xfrm>
                <a:off x="694764" y="3759748"/>
                <a:ext cx="10009094" cy="1424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HK" sz="2000" b="1" dirty="0">
                    <a:solidFill>
                      <a:srgbClr val="0070C0"/>
                    </a:solidFill>
                  </a:rPr>
                  <a:t>Result 2. [</a:t>
                </a:r>
                <a:r>
                  <a:rPr lang="en-HK" sz="2000" b="1" dirty="0" err="1">
                    <a:solidFill>
                      <a:srgbClr val="0070C0"/>
                    </a:solidFill>
                  </a:rPr>
                  <a:t>Kohot</a:t>
                </a:r>
                <a:r>
                  <a:rPr lang="en-HK" sz="2000" b="1" dirty="0">
                    <a:solidFill>
                      <a:srgbClr val="0070C0"/>
                    </a:solidFill>
                  </a:rPr>
                  <a:t>–Regev 2008] </a:t>
                </a:r>
              </a:p>
              <a:p>
                <a:pPr>
                  <a:lnSpc>
                    <a:spcPct val="150000"/>
                  </a:lnSpc>
                </a:pPr>
                <a:r>
                  <a:rPr lang="en-HK" sz="2000" dirty="0"/>
                  <a:t>If *</a:t>
                </a:r>
                <a:r>
                  <a:rPr lang="en-HK" sz="2000" dirty="0">
                    <a:solidFill>
                      <a:srgbClr val="C00000"/>
                    </a:solidFill>
                  </a:rPr>
                  <a:t>Unique Games Conjecture* </a:t>
                </a:r>
                <a:r>
                  <a:rPr lang="en-HK" sz="2000" dirty="0"/>
                  <a:t>is true, then no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2−</m:t>
                    </m:r>
                    <m:r>
                      <a:rPr lang="el-GR" sz="20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approximation algorithm for WEIGHTED-VERTEX-COVER for any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l-GR" sz="2000" dirty="0"/>
                  <a:t>. 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FBDE3-D218-6A4E-84A5-D877F624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64" y="3759748"/>
                <a:ext cx="10009094" cy="1424364"/>
              </a:xfrm>
              <a:prstGeom prst="rect">
                <a:avLst/>
              </a:prstGeom>
              <a:blipFill>
                <a:blip r:embed="rId3"/>
                <a:stretch>
                  <a:fillRect l="-634"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3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8CC0-F2B4-5249-A5CF-7276A0F7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244" y="2818394"/>
            <a:ext cx="6120886" cy="1216024"/>
          </a:xfrm>
        </p:spPr>
        <p:txBody>
          <a:bodyPr/>
          <a:lstStyle/>
          <a:p>
            <a:r>
              <a:rPr lang="en-US" dirty="0"/>
              <a:t>Set Cover </a:t>
            </a:r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Greedy comes back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398D5-2F06-874C-B731-CD5E2329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8FC24-F18B-B749-9728-4E2D5D31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5F9A42-9407-7748-AD5D-9A646290F202}"/>
                  </a:ext>
                </a:extLst>
              </p:cNvPr>
              <p:cNvSpPr/>
              <p:nvPr/>
            </p:nvSpPr>
            <p:spPr>
              <a:xfrm>
                <a:off x="423333" y="643466"/>
                <a:ext cx="5215467" cy="19171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00FF"/>
                    </a:solidFill>
                  </a:rPr>
                  <a:t>KNAPSACK (Decision)</a:t>
                </a:r>
                <a:endParaRPr lang="en-HK" sz="2000" dirty="0"/>
              </a:p>
              <a:p>
                <a:r>
                  <a:rPr lang="en-HK" sz="2000" dirty="0"/>
                  <a:t>Given a set of items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sz="2000" dirty="0"/>
                  <a:t>,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2000" dirty="0"/>
                  <a:t>,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2000" dirty="0"/>
                  <a:t>, a budget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HK" sz="2000" dirty="0"/>
                  <a:t>, and a target value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HK" sz="2000" dirty="0"/>
                  <a:t>, is there a subset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such that: </a:t>
                </a: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n-US" sz="2000" b="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5F9A42-9407-7748-AD5D-9A646290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3" y="643466"/>
                <a:ext cx="5215467" cy="1917192"/>
              </a:xfrm>
              <a:prstGeom prst="rect">
                <a:avLst/>
              </a:prstGeom>
              <a:blipFill>
                <a:blip r:embed="rId2"/>
                <a:stretch>
                  <a:fillRect l="-969" r="-1937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F91FDB-CC73-4D42-B481-CED061594DDE}"/>
                  </a:ext>
                </a:extLst>
              </p:cNvPr>
              <p:cNvSpPr/>
              <p:nvPr/>
            </p:nvSpPr>
            <p:spPr>
              <a:xfrm>
                <a:off x="423332" y="3009294"/>
                <a:ext cx="5215467" cy="191719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00FF"/>
                    </a:solidFill>
                  </a:rPr>
                  <a:t>KNAPSACK (Optimization)</a:t>
                </a:r>
                <a:r>
                  <a:rPr lang="en-HK" sz="2000" dirty="0"/>
                  <a:t> </a:t>
                </a:r>
              </a:p>
              <a:p>
                <a:r>
                  <a:rPr lang="en-HK" sz="2000" dirty="0"/>
                  <a:t>Given a set of items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sz="2000" dirty="0"/>
                  <a:t>,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2000" dirty="0"/>
                  <a:t>,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2000" dirty="0"/>
                  <a:t>, a budget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HK" sz="2000" dirty="0"/>
                  <a:t>. Find a subset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such that: </a:t>
                </a: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n-US" sz="2000" b="0" dirty="0"/>
                  <a:t>,</a:t>
                </a:r>
              </a:p>
              <a:p>
                <a:r>
                  <a:rPr lang="en-US" sz="2000" dirty="0"/>
                  <a:t>a</a:t>
                </a:r>
                <a:r>
                  <a:rPr lang="en-US" sz="2000" b="0" dirty="0"/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is maximized.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F91FDB-CC73-4D42-B481-CED061594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2" y="3009294"/>
                <a:ext cx="5215467" cy="1917192"/>
              </a:xfrm>
              <a:prstGeom prst="rect">
                <a:avLst/>
              </a:prstGeom>
              <a:blipFill>
                <a:blip r:embed="rId3"/>
                <a:stretch>
                  <a:fillRect l="-969" t="-1307" r="-1937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2C717-BDAE-5144-A3B9-7EA4FC587EE2}"/>
                  </a:ext>
                </a:extLst>
              </p:cNvPr>
              <p:cNvSpPr txBox="1"/>
              <p:nvPr/>
            </p:nvSpPr>
            <p:spPr>
              <a:xfrm>
                <a:off x="6161316" y="643466"/>
                <a:ext cx="5396700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Example</a:t>
                </a:r>
                <a:r>
                  <a:rPr lang="en-US" sz="2000" dirty="0"/>
                  <a:t>.</a:t>
                </a:r>
              </a:p>
              <a:p>
                <a:r>
                  <a:rPr lang="en-HK" sz="2000" dirty="0"/>
                  <a:t>Let us consider the Knapsack instance whose items are given by the following table: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HK" dirty="0"/>
                  <a:t>and with budget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 = 4</m:t>
                    </m:r>
                  </m:oMath>
                </a14:m>
                <a:r>
                  <a:rPr lang="en-HK" dirty="0"/>
                  <a:t>. </a:t>
                </a:r>
              </a:p>
              <a:p>
                <a:r>
                  <a:rPr lang="en-HK" dirty="0"/>
                  <a:t>Consider the following solutions:</a:t>
                </a:r>
              </a:p>
              <a:p>
                <a:endParaRPr lang="en-H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42C717-BDAE-5144-A3B9-7EA4FC58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316" y="643466"/>
                <a:ext cx="5396700" cy="3508653"/>
              </a:xfrm>
              <a:prstGeom prst="rect">
                <a:avLst/>
              </a:prstGeom>
              <a:blipFill>
                <a:blip r:embed="rId4"/>
                <a:stretch>
                  <a:fillRect l="-1174" t="-722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able, calendar&#10;&#10;Description automatically generated">
            <a:extLst>
              <a:ext uri="{FF2B5EF4-FFF2-40B4-BE49-F238E27FC236}">
                <a16:creationId xmlns:a16="http://schemas.microsoft.com/office/drawing/2014/main" id="{80BAB618-7A26-744D-86FE-21545EEE1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249" y="1830810"/>
            <a:ext cx="2546350" cy="1278129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6F0EBF92-3ECC-6647-A9B4-75875D7A5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91111"/>
            <a:ext cx="2546350" cy="1115625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9178BDE7-422F-A94C-A5F3-E6AC7B0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766" y="3991111"/>
            <a:ext cx="2546350" cy="1116820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C8B4B271-55E5-4244-B737-FAE97B4C2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886" y="5339463"/>
            <a:ext cx="3184628" cy="1117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B61741-5A87-0143-B1D7-9A311202C3E9}"/>
              </a:ext>
            </a:extLst>
          </p:cNvPr>
          <p:cNvSpPr txBox="1"/>
          <p:nvPr/>
        </p:nvSpPr>
        <p:spPr>
          <a:xfrm>
            <a:off x="756553" y="5396613"/>
            <a:ext cx="4882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The </a:t>
            </a:r>
            <a:r>
              <a:rPr lang="en-HK" sz="2000" dirty="0">
                <a:solidFill>
                  <a:srgbClr val="0070C0"/>
                </a:solidFill>
              </a:rPr>
              <a:t>second solution </a:t>
            </a:r>
            <a:r>
              <a:rPr lang="en-HK" sz="2000" dirty="0"/>
              <a:t>is better because its value is larger. In fact, it </a:t>
            </a:r>
            <a:r>
              <a:rPr lang="en-HK" sz="2000" dirty="0">
                <a:solidFill>
                  <a:srgbClr val="0070C0"/>
                </a:solidFill>
              </a:rPr>
              <a:t>has </a:t>
            </a:r>
            <a:r>
              <a:rPr lang="en-HK" sz="2000" dirty="0" smtClean="0">
                <a:solidFill>
                  <a:srgbClr val="0070C0"/>
                </a:solidFill>
              </a:rPr>
              <a:t>maximum </a:t>
            </a:r>
            <a:r>
              <a:rPr lang="en-HK" sz="2000" dirty="0">
                <a:solidFill>
                  <a:srgbClr val="0070C0"/>
                </a:solidFill>
              </a:rPr>
              <a:t>value among all feasible solutions</a:t>
            </a:r>
            <a:r>
              <a:rPr lang="en-HK" sz="2000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DB0ACE-3093-9341-A8BD-5A4CC1990288}"/>
              </a:ext>
            </a:extLst>
          </p:cNvPr>
          <p:cNvCxnSpPr>
            <a:cxnSpLocks/>
          </p:cNvCxnSpPr>
          <p:nvPr/>
        </p:nvCxnSpPr>
        <p:spPr>
          <a:xfrm flipH="1">
            <a:off x="5638799" y="5265826"/>
            <a:ext cx="1331679" cy="50777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556-DD5A-F045-9A39-A69691FF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6F362B-F099-304D-A019-42B74BC47E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841" y="1334987"/>
                <a:ext cx="5308359" cy="1638293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8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2pPr>
                <a:lvl3pPr marL="60579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3pPr>
                <a:lvl4pPr marL="630936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HK" b="1" dirty="0">
                    <a:solidFill>
                      <a:srgbClr val="0000FF"/>
                    </a:solidFill>
                  </a:rPr>
                  <a:t>SET-COVER.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HK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i="1" dirty="0"/>
                  <a:t> </a:t>
                </a:r>
                <a:r>
                  <a:rPr lang="en-HK" dirty="0"/>
                  <a:t>of elements (points), a collection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HK" i="1" dirty="0"/>
                  <a:t> </a:t>
                </a:r>
                <a:r>
                  <a:rPr lang="en-HK" dirty="0"/>
                  <a:t>of subsets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dirty="0"/>
                  <a:t>, and an integer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HK" dirty="0"/>
                  <a:t>, are there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HK" i="1" dirty="0"/>
                  <a:t> </a:t>
                </a:r>
                <a:r>
                  <a:rPr lang="en-HK" dirty="0"/>
                  <a:t>of these subsets whose union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dirty="0"/>
                  <a:t>? 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6F362B-F099-304D-A019-42B74BC47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41" y="1334987"/>
                <a:ext cx="5308359" cy="1638293"/>
              </a:xfrm>
              <a:prstGeom prst="rect">
                <a:avLst/>
              </a:prstGeom>
              <a:blipFill>
                <a:blip r:embed="rId2"/>
                <a:stretch>
                  <a:fillRect l="-1031" t="-3321" r="-1260" b="-3321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FE0D4D-046C-3E4B-815B-8CFB9F964BF3}"/>
              </a:ext>
            </a:extLst>
          </p:cNvPr>
          <p:cNvSpPr txBox="1"/>
          <p:nvPr/>
        </p:nvSpPr>
        <p:spPr>
          <a:xfrm>
            <a:off x="1477896" y="488161"/>
            <a:ext cx="2791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Set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26F7FA-72B3-904D-B130-C603EA4632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657" y="1317353"/>
                <a:ext cx="5308359" cy="1638293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8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2pPr>
                <a:lvl3pPr marL="60579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3pPr>
                <a:lvl4pPr marL="630936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HK" b="1" dirty="0">
                    <a:solidFill>
                      <a:srgbClr val="0000FF"/>
                    </a:solidFill>
                  </a:rPr>
                  <a:t>FIND-MIN-SET-COVER.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HK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i="1" dirty="0"/>
                  <a:t> </a:t>
                </a:r>
                <a:r>
                  <a:rPr lang="en-HK" dirty="0"/>
                  <a:t>of elements (points), a collection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HK" i="1" dirty="0"/>
                  <a:t> </a:t>
                </a:r>
                <a:r>
                  <a:rPr lang="en-HK" dirty="0"/>
                  <a:t>of subsets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dirty="0"/>
                  <a:t>, find the fewest number of these subsets whose union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dirty="0"/>
                  <a:t>? 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726F7FA-72B3-904D-B130-C603EA463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57" y="1317353"/>
                <a:ext cx="5308359" cy="1638293"/>
              </a:xfrm>
              <a:prstGeom prst="rect">
                <a:avLst/>
              </a:prstGeom>
              <a:blipFill>
                <a:blip r:embed="rId3"/>
                <a:stretch>
                  <a:fillRect l="-1031" t="-2952" r="-1604" b="-3321"/>
                </a:stretch>
              </a:blipFill>
              <a:ln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CD0FEA3-6B80-A04B-BD63-A6CC72ABC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07" y="3243099"/>
            <a:ext cx="3148742" cy="2968813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61634037-034A-B64B-B953-9730A7F91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634" y="3330712"/>
            <a:ext cx="2970834" cy="2837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7C91B9-E3A0-8B48-89D3-CEFF4FF40762}"/>
              </a:ext>
            </a:extLst>
          </p:cNvPr>
          <p:cNvSpPr txBox="1"/>
          <p:nvPr/>
        </p:nvSpPr>
        <p:spPr>
          <a:xfrm>
            <a:off x="6739632" y="4264822"/>
            <a:ext cx="45373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000" b="1" dirty="0">
                <a:solidFill>
                  <a:srgbClr val="C00000"/>
                </a:solidFill>
              </a:rPr>
              <a:t>Greedy Algorithm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HK" sz="2000" dirty="0"/>
              <a:t>Pick the set that covers the </a:t>
            </a:r>
            <a:r>
              <a:rPr lang="en-HK" sz="2000" dirty="0">
                <a:solidFill>
                  <a:srgbClr val="0070C0"/>
                </a:solidFill>
              </a:rPr>
              <a:t>most</a:t>
            </a:r>
            <a:r>
              <a:rPr lang="en-HK" sz="2000" dirty="0"/>
              <a:t> points.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HK" sz="2000" dirty="0" smtClean="0"/>
              <a:t>Remove all </a:t>
            </a:r>
            <a:r>
              <a:rPr lang="en-HK" sz="2000" dirty="0"/>
              <a:t>the points covered.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HK" sz="2000" dirty="0"/>
              <a:t>Repeat.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388CF5-B3C9-7E4E-B62B-B56C6EA718C2}"/>
              </a:ext>
            </a:extLst>
          </p:cNvPr>
          <p:cNvCxnSpPr>
            <a:cxnSpLocks/>
          </p:cNvCxnSpPr>
          <p:nvPr/>
        </p:nvCxnSpPr>
        <p:spPr>
          <a:xfrm flipV="1">
            <a:off x="6228644" y="3716421"/>
            <a:ext cx="1021976" cy="57545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4643CD-EE38-A547-A528-67650D750024}"/>
              </a:ext>
            </a:extLst>
          </p:cNvPr>
          <p:cNvSpPr txBox="1"/>
          <p:nvPr/>
        </p:nvSpPr>
        <p:spPr>
          <a:xfrm>
            <a:off x="7496268" y="3426406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OPT=3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A3612-333D-4248-8E78-25CF69D7B323}"/>
              </a:ext>
            </a:extLst>
          </p:cNvPr>
          <p:cNvSpPr txBox="1"/>
          <p:nvPr/>
        </p:nvSpPr>
        <p:spPr>
          <a:xfrm>
            <a:off x="7609743" y="5826512"/>
            <a:ext cx="3269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ALG for this instance?</a:t>
            </a:r>
          </a:p>
        </p:txBody>
      </p:sp>
    </p:spTree>
    <p:extLst>
      <p:ext uri="{BB962C8B-B14F-4D97-AF65-F5344CB8AC3E}">
        <p14:creationId xmlns:p14="http://schemas.microsoft.com/office/powerpoint/2010/main" val="193465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0313A2-2116-A740-8194-F5DC639F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797" y="0"/>
            <a:ext cx="2807368" cy="2646946"/>
          </a:xfrm>
          <a:prstGeom prst="rect">
            <a:avLst/>
          </a:prstGeom>
        </p:spPr>
      </p:pic>
      <p:pic>
        <p:nvPicPr>
          <p:cNvPr id="6" name="Content Placeholder 5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20F64E03-53AC-5645-8754-9D100EB67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2882"/>
          <a:stretch/>
        </p:blipFill>
        <p:spPr>
          <a:xfrm>
            <a:off x="871631" y="2470160"/>
            <a:ext cx="2660463" cy="3353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A752-B32F-9C4B-90A8-66B647F0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C38C4-8E47-CC4F-AFF9-A637869D4BD3}"/>
              </a:ext>
            </a:extLst>
          </p:cNvPr>
          <p:cNvSpPr txBox="1"/>
          <p:nvPr/>
        </p:nvSpPr>
        <p:spPr>
          <a:xfrm>
            <a:off x="877259" y="879636"/>
            <a:ext cx="2791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Set Cover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8E38E-F801-D543-9BC8-BAE18DFEDFD0}"/>
              </a:ext>
            </a:extLst>
          </p:cNvPr>
          <p:cNvSpPr txBox="1"/>
          <p:nvPr/>
        </p:nvSpPr>
        <p:spPr>
          <a:xfrm>
            <a:off x="4120704" y="372310"/>
            <a:ext cx="5308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HK" sz="2000" b="1" dirty="0">
                <a:solidFill>
                  <a:srgbClr val="C00000"/>
                </a:solidFill>
              </a:rPr>
              <a:t>Greedy Algorithm ALG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HK" sz="2000" dirty="0"/>
              <a:t>Pick the set that covers the most points.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HK" sz="2000" dirty="0" smtClean="0"/>
              <a:t>Remove all </a:t>
            </a:r>
            <a:r>
              <a:rPr lang="en-HK" sz="2000" dirty="0"/>
              <a:t>the points covered.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HK" sz="2000" dirty="0"/>
              <a:t>Repeat.</a:t>
            </a:r>
          </a:p>
        </p:txBody>
      </p:sp>
      <p:pic>
        <p:nvPicPr>
          <p:cNvPr id="9" name="Content Placeholder 5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48B87CB3-6A15-5E47-AD1C-52F7D5837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69" r="47811"/>
          <a:stretch/>
        </p:blipFill>
        <p:spPr>
          <a:xfrm>
            <a:off x="3532094" y="2470160"/>
            <a:ext cx="2474260" cy="3353131"/>
          </a:xfrm>
          <a:prstGeom prst="rect">
            <a:avLst/>
          </a:prstGeom>
        </p:spPr>
      </p:pic>
      <p:pic>
        <p:nvPicPr>
          <p:cNvPr id="10" name="Content Placeholder 5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7D37A101-9550-B74A-8696-E8AFC466B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8" r="23392"/>
          <a:stretch/>
        </p:blipFill>
        <p:spPr>
          <a:xfrm>
            <a:off x="5988425" y="2470160"/>
            <a:ext cx="2474260" cy="3353131"/>
          </a:xfrm>
          <a:prstGeom prst="rect">
            <a:avLst/>
          </a:prstGeom>
        </p:spPr>
      </p:pic>
      <p:pic>
        <p:nvPicPr>
          <p:cNvPr id="11" name="Content Placeholder 5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6FADA0C8-232F-C64D-B07C-172018A18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75"/>
          <a:stretch/>
        </p:blipFill>
        <p:spPr>
          <a:xfrm>
            <a:off x="8462685" y="2470160"/>
            <a:ext cx="2219696" cy="33531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B40352-2724-5447-A9C1-E1C4B0D0FAA9}"/>
              </a:ext>
            </a:extLst>
          </p:cNvPr>
          <p:cNvSpPr txBox="1"/>
          <p:nvPr/>
        </p:nvSpPr>
        <p:spPr>
          <a:xfrm>
            <a:off x="1767984" y="5778308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OPT=3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97F93-4063-004B-87E8-9D5D9C18EEBA}"/>
              </a:ext>
            </a:extLst>
          </p:cNvPr>
          <p:cNvSpPr txBox="1"/>
          <p:nvPr/>
        </p:nvSpPr>
        <p:spPr>
          <a:xfrm>
            <a:off x="1767984" y="6242389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ALG=4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B2B96-28E0-CC4A-8ECC-F09B1D351C2C}"/>
              </a:ext>
            </a:extLst>
          </p:cNvPr>
          <p:cNvSpPr txBox="1"/>
          <p:nvPr/>
        </p:nvSpPr>
        <p:spPr>
          <a:xfrm>
            <a:off x="3532094" y="6042334"/>
            <a:ext cx="3513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approximation ratio?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13FC7-A84B-2844-93EB-C033105EF3E5}"/>
                  </a:ext>
                </a:extLst>
              </p:cNvPr>
              <p:cNvSpPr txBox="1"/>
              <p:nvPr/>
            </p:nvSpPr>
            <p:spPr>
              <a:xfrm>
                <a:off x="7422936" y="6042334"/>
                <a:ext cx="36157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Cannot be better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!!!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13FC7-A84B-2844-93EB-C033105E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936" y="6042334"/>
                <a:ext cx="3615733" cy="400110"/>
              </a:xfrm>
              <a:prstGeom prst="rect">
                <a:avLst/>
              </a:prstGeom>
              <a:blipFill>
                <a:blip r:embed="rId4"/>
                <a:stretch>
                  <a:fillRect l="-1748" t="-6061" r="-69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6B442-3D36-6149-9812-AC0952EF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D4CE3-66E2-3448-9E99-D0AA7E001ACF}"/>
              </a:ext>
            </a:extLst>
          </p:cNvPr>
          <p:cNvSpPr txBox="1"/>
          <p:nvPr/>
        </p:nvSpPr>
        <p:spPr>
          <a:xfrm>
            <a:off x="1746836" y="519618"/>
            <a:ext cx="2791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Set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976FC1-66E7-A349-ABA2-A03BE106E0A8}"/>
                  </a:ext>
                </a:extLst>
              </p:cNvPr>
              <p:cNvSpPr/>
              <p:nvPr/>
            </p:nvSpPr>
            <p:spPr>
              <a:xfrm>
                <a:off x="662691" y="1330026"/>
                <a:ext cx="5746986" cy="1410215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HK" b="1" dirty="0">
                    <a:solidFill>
                      <a:srgbClr val="C00000"/>
                    </a:solidFill>
                  </a:rPr>
                  <a:t>Theorem</a:t>
                </a:r>
                <a:r>
                  <a:rPr lang="en-HK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HK" dirty="0">
                    <a:solidFill>
                      <a:schemeClr val="tx1"/>
                    </a:solidFill>
                  </a:rPr>
                  <a:t>If the optimal solution uses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 sets, the greedy algorithm finds a solution with at most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>
                    <a:solidFill>
                      <a:srgbClr val="0070C0"/>
                    </a:solidFill>
                  </a:rPr>
                  <a:t> </a:t>
                </a:r>
                <a:r>
                  <a:rPr lang="en-HK" dirty="0">
                    <a:solidFill>
                      <a:schemeClr val="tx1"/>
                    </a:solidFill>
                  </a:rPr>
                  <a:t>sets.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976FC1-66E7-A349-ABA2-A03BE106E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1" y="1330026"/>
                <a:ext cx="5746986" cy="1410215"/>
              </a:xfrm>
              <a:prstGeom prst="rect">
                <a:avLst/>
              </a:prstGeom>
              <a:blipFill>
                <a:blip r:embed="rId3"/>
                <a:stretch>
                  <a:fillRect l="-740"/>
                </a:stretch>
              </a:blip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5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F1C203F1-50CC-EE44-9237-978F966FC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5106" r="72882" b="10303"/>
          <a:stretch/>
        </p:blipFill>
        <p:spPr>
          <a:xfrm>
            <a:off x="8776888" y="120846"/>
            <a:ext cx="2234457" cy="2100656"/>
          </a:xfr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884A0D34-A50B-624D-A367-F883DB428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431" y="28623"/>
            <a:ext cx="2234457" cy="2134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53A013-FDDA-0B4A-BE31-2FCE27769CFC}"/>
                  </a:ext>
                </a:extLst>
              </p:cNvPr>
              <p:cNvSpPr/>
              <p:nvPr/>
            </p:nvSpPr>
            <p:spPr>
              <a:xfrm>
                <a:off x="591670" y="2894619"/>
                <a:ext cx="10961607" cy="36007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Proof.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there must be a set that covers at least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fraction of the points.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b="1" dirty="0">
                    <a:solidFill>
                      <a:schemeClr val="tx1"/>
                    </a:solidFill>
                  </a:rPr>
                  <a:t>ALG</a:t>
                </a:r>
                <a:r>
                  <a:rPr lang="en-HK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chooses the set that covers the most points, so it covers at least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fraction of the points.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Therefore, after the first iteration, there are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left.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Again,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OPT</m:t>
                    </m:r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there must be a set that covers at least a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fraction of the </a:t>
                </a:r>
                <a:r>
                  <a:rPr lang="en-US" dirty="0">
                    <a:solidFill>
                      <a:srgbClr val="C00000"/>
                    </a:solidFill>
                  </a:rPr>
                  <a:t>remainder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So, again, since </a:t>
                </a:r>
                <a:r>
                  <a:rPr lang="en-HK" b="1" dirty="0">
                    <a:solidFill>
                      <a:schemeClr val="tx1"/>
                    </a:solidFill>
                  </a:rPr>
                  <a:t>ALG</a:t>
                </a:r>
                <a:r>
                  <a:rPr lang="en-HK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chooses the set that covers the most points remaining, after the 2nd iteration, there are at most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left.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53A013-FDDA-0B4A-BE31-2FCE27769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" y="2894619"/>
                <a:ext cx="10961607" cy="3600703"/>
              </a:xfrm>
              <a:prstGeom prst="rect">
                <a:avLst/>
              </a:prstGeom>
              <a:blipFill>
                <a:blip r:embed="rId6"/>
                <a:stretch>
                  <a:fillRect l="-4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190EB1-C2AD-1447-9E10-F69D62C5FCB3}"/>
                  </a:ext>
                </a:extLst>
              </p:cNvPr>
              <p:cNvSpPr txBox="1"/>
              <p:nvPr/>
            </p:nvSpPr>
            <p:spPr>
              <a:xfrm>
                <a:off x="7055329" y="2178435"/>
                <a:ext cx="477564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2000" dirty="0">
                    <a:solidFill>
                      <a:srgbClr val="C00000"/>
                    </a:solidFill>
                  </a:rPr>
                  <a:t>If lucky, we may choose one set in OPT and so there are actually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sets covering the remainder, but we can’t count on this.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190EB1-C2AD-1447-9E10-F69D62C5F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29" y="2178435"/>
                <a:ext cx="4775642" cy="1015663"/>
              </a:xfrm>
              <a:prstGeom prst="rect">
                <a:avLst/>
              </a:prstGeom>
              <a:blipFill>
                <a:blip r:embed="rId7"/>
                <a:stretch>
                  <a:fillRect l="-1276" t="-2395" b="-40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D5FF69-563B-E14D-B70C-72448A447502}"/>
              </a:ext>
            </a:extLst>
          </p:cNvPr>
          <p:cNvCxnSpPr>
            <a:cxnSpLocks/>
          </p:cNvCxnSpPr>
          <p:nvPr/>
        </p:nvCxnSpPr>
        <p:spPr>
          <a:xfrm flipH="1">
            <a:off x="9184633" y="3417355"/>
            <a:ext cx="392504" cy="157850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6B442-3D36-6149-9812-AC0952EF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D4CE3-66E2-3448-9E99-D0AA7E001ACF}"/>
              </a:ext>
            </a:extLst>
          </p:cNvPr>
          <p:cNvSpPr txBox="1"/>
          <p:nvPr/>
        </p:nvSpPr>
        <p:spPr>
          <a:xfrm>
            <a:off x="1746836" y="519618"/>
            <a:ext cx="2791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Set Cover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976FC1-66E7-A349-ABA2-A03BE106E0A8}"/>
                  </a:ext>
                </a:extLst>
              </p:cNvPr>
              <p:cNvSpPr/>
              <p:nvPr/>
            </p:nvSpPr>
            <p:spPr>
              <a:xfrm>
                <a:off x="591670" y="1276760"/>
                <a:ext cx="5364629" cy="1433098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HK" b="1" dirty="0">
                    <a:solidFill>
                      <a:srgbClr val="C00000"/>
                    </a:solidFill>
                  </a:rPr>
                  <a:t>Theorem</a:t>
                </a:r>
                <a:r>
                  <a:rPr lang="en-HK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HK" dirty="0">
                    <a:solidFill>
                      <a:schemeClr val="tx1"/>
                    </a:solidFill>
                  </a:rPr>
                  <a:t>If the optimal solution uses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 sets, the greedy algorithm finds a solution with at most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HK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>
                    <a:solidFill>
                      <a:srgbClr val="0070C0"/>
                    </a:solidFill>
                  </a:rPr>
                  <a:t> </a:t>
                </a:r>
                <a:r>
                  <a:rPr lang="en-HK" dirty="0">
                    <a:solidFill>
                      <a:schemeClr val="tx1"/>
                    </a:solidFill>
                  </a:rPr>
                  <a:t>sets.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976FC1-66E7-A349-ABA2-A03BE106E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" y="1276760"/>
                <a:ext cx="5364629" cy="1433098"/>
              </a:xfrm>
              <a:prstGeom prst="rect">
                <a:avLst/>
              </a:prstGeom>
              <a:blipFill>
                <a:blip r:embed="rId2"/>
                <a:stretch>
                  <a:fillRect l="-679"/>
                </a:stretch>
              </a:blipFill>
              <a:ln w="25400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53A013-FDDA-0B4A-BE31-2FCE27769CFC}"/>
                  </a:ext>
                </a:extLst>
              </p:cNvPr>
              <p:cNvSpPr/>
              <p:nvPr/>
            </p:nvSpPr>
            <p:spPr>
              <a:xfrm>
                <a:off x="591670" y="3049107"/>
                <a:ext cx="7691718" cy="3202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Proof.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More generally,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rounds, there are at most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 left.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After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rounds, there are at most </a:t>
                </a:r>
              </a:p>
              <a:p>
                <a:pPr algn="ctr">
                  <a:lnSpc>
                    <a:spcPct val="150000"/>
                  </a:lnSpc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points left, which means we must be done.</a:t>
                </a: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53A013-FDDA-0B4A-BE31-2FCE27769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" y="3049107"/>
                <a:ext cx="7691718" cy="3202352"/>
              </a:xfrm>
              <a:prstGeom prst="rect">
                <a:avLst/>
              </a:prstGeom>
              <a:blipFill>
                <a:blip r:embed="rId3"/>
                <a:stretch>
                  <a:fillRect l="-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9FAB75-0C42-BF44-B045-8CB781E37C80}"/>
                  </a:ext>
                </a:extLst>
              </p:cNvPr>
              <p:cNvSpPr txBox="1"/>
              <p:nvPr/>
            </p:nvSpPr>
            <p:spPr>
              <a:xfrm>
                <a:off x="6027827" y="4343693"/>
                <a:ext cx="5752841" cy="1959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HK" sz="2000" b="1" dirty="0">
                    <a:solidFill>
                      <a:srgbClr val="0070C0"/>
                    </a:solidFill>
                  </a:rPr>
                  <a:t>Result </a:t>
                </a:r>
                <a:r>
                  <a:rPr lang="en-HK" sz="2000" dirty="0"/>
                  <a:t>[</a:t>
                </a:r>
                <a:r>
                  <a:rPr lang="en-HK" sz="2000" dirty="0" err="1"/>
                  <a:t>Feige</a:t>
                </a:r>
                <a:r>
                  <a:rPr lang="en-HK" sz="2000" dirty="0"/>
                  <a:t>]</a:t>
                </a:r>
                <a:endParaRPr lang="en-HK" sz="2000" b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HK" sz="2000" dirty="0"/>
                  <a:t>In fact, </a:t>
                </a:r>
                <a:r>
                  <a:rPr lang="en-HK" sz="2000" dirty="0" smtClean="0"/>
                  <a:t>it</a:t>
                </a:r>
                <a:r>
                  <a:rPr lang="en-HK" sz="2000" dirty="0"/>
                  <a:t> </a:t>
                </a:r>
                <a:r>
                  <a:rPr lang="en-HK" sz="2000" dirty="0" smtClean="0"/>
                  <a:t>has </a:t>
                </a:r>
                <a:r>
                  <a:rPr lang="en-HK" sz="2000" dirty="0"/>
                  <a:t>been proven that unless everything in NP can be solved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HK" sz="2000" i="1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en-HK" sz="2000" i="1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HK" sz="2000" dirty="0"/>
                  <a:t>, </a:t>
                </a:r>
                <a:r>
                  <a:rPr lang="en-HK" sz="2000" dirty="0" smtClean="0"/>
                  <a:t>you </a:t>
                </a:r>
                <a:r>
                  <a:rPr lang="en-HK" sz="2000" dirty="0"/>
                  <a:t>can’t get better than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func>
                      <m:funcPr>
                        <m:ctrlPr>
                          <a:rPr lang="en-HK" sz="2000" b="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2000" i="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HK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for any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HK" sz="2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9FAB75-0C42-BF44-B045-8CB781E3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827" y="4343693"/>
                <a:ext cx="5752841" cy="1959704"/>
              </a:xfrm>
              <a:prstGeom prst="rect">
                <a:avLst/>
              </a:prstGeom>
              <a:blipFill>
                <a:blip r:embed="rId4"/>
                <a:stretch>
                  <a:fillRect l="-1165" r="-953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5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03D6FE35-3243-7049-AC07-8599EC623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5106" r="72882" b="10303"/>
          <a:stretch/>
        </p:blipFill>
        <p:spPr>
          <a:xfrm>
            <a:off x="8776888" y="120846"/>
            <a:ext cx="2234457" cy="2100656"/>
          </a:xfr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A8F73D49-4D0A-AB42-9952-6B4206986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31" y="28623"/>
            <a:ext cx="2234457" cy="2134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4ADCC6-9038-8246-8675-99552C488E7D}"/>
                  </a:ext>
                </a:extLst>
              </p:cNvPr>
              <p:cNvSpPr txBox="1"/>
              <p:nvPr/>
            </p:nvSpPr>
            <p:spPr>
              <a:xfrm>
                <a:off x="2649189" y="4656569"/>
                <a:ext cx="3242942" cy="752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4ADCC6-9038-8246-8675-99552C488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189" y="4656569"/>
                <a:ext cx="3242942" cy="752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DCF4E7-0F04-A948-9E08-82CBECCC7437}"/>
                  </a:ext>
                </a:extLst>
              </p:cNvPr>
              <p:cNvSpPr txBox="1"/>
              <p:nvPr/>
            </p:nvSpPr>
            <p:spPr>
              <a:xfrm>
                <a:off x="1243263" y="4602157"/>
                <a:ext cx="2671010" cy="752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DCF4E7-0F04-A948-9E08-82CBECCC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63" y="4602157"/>
                <a:ext cx="2671010" cy="752450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538200-689F-7247-8119-64724C3162D5}"/>
                  </a:ext>
                </a:extLst>
              </p:cNvPr>
              <p:cNvSpPr txBox="1"/>
              <p:nvPr/>
            </p:nvSpPr>
            <p:spPr>
              <a:xfrm>
                <a:off x="5082197" y="4873329"/>
                <a:ext cx="851336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538200-689F-7247-8119-64724C31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197" y="4873329"/>
                <a:ext cx="851336" cy="392993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8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849F-F869-3C47-8E63-7E4C5350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670" y="2818394"/>
            <a:ext cx="5172500" cy="1216024"/>
          </a:xfrm>
        </p:spPr>
        <p:txBody>
          <a:bodyPr/>
          <a:lstStyle/>
          <a:p>
            <a:r>
              <a:rPr lang="en-US" dirty="0"/>
              <a:t>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F05EB-AC24-EC43-B9C2-EA171F74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50285-9C92-6A40-8087-C22ACC4C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7AD3AD9-DEB0-164B-9CDD-3033F9A9B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839" y="1353199"/>
                <a:ext cx="4906577" cy="1185679"/>
              </a:xfrm>
              <a:prstGeom prst="rect">
                <a:avLst/>
              </a:prstGeom>
              <a:ln w="25400">
                <a:solidFill>
                  <a:srgbClr val="92D050"/>
                </a:solidFill>
              </a:ln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1pPr>
                <a:lvl2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8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2pPr>
                <a:lvl3pPr marL="60579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3pPr>
                <a:lvl4pPr marL="630936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Tx/>
                  <a:buNone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4pPr>
                <a:lvl5pPr marL="82296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 spc="5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Batang" panose="02030600000101010101" pitchFamily="18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HK" dirty="0"/>
                  <a:t>Given a graph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HK" dirty="0"/>
                  <a:t>. Find a set of </a:t>
                </a:r>
                <a:r>
                  <a:rPr lang="en-HK" dirty="0">
                    <a:solidFill>
                      <a:srgbClr val="C00000"/>
                    </a:solidFill>
                  </a:rPr>
                  <a:t>maximum</a:t>
                </a:r>
                <a:r>
                  <a:rPr lang="en-HK" dirty="0"/>
                  <a:t> number of vertices such that no two are adjacent? 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7AD3AD9-DEB0-164B-9CDD-3033F9A9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39" y="1353199"/>
                <a:ext cx="4906577" cy="1185679"/>
              </a:xfrm>
              <a:prstGeom prst="rect">
                <a:avLst/>
              </a:prstGeom>
              <a:blipFill>
                <a:blip r:embed="rId2"/>
                <a:stretch>
                  <a:fillRect l="-865" t="-4040" r="-1731" b="-3535"/>
                </a:stretch>
              </a:blipFill>
              <a:ln w="254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84E2BDD-854D-2943-857D-63C89421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089" y="209558"/>
            <a:ext cx="2848383" cy="29856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0560D4-55E1-9B48-B3E7-022663C83476}"/>
              </a:ext>
            </a:extLst>
          </p:cNvPr>
          <p:cNvSpPr/>
          <p:nvPr/>
        </p:nvSpPr>
        <p:spPr>
          <a:xfrm>
            <a:off x="8000673" y="1041131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E96A53-624A-7648-8947-7810B0ACFF48}"/>
              </a:ext>
            </a:extLst>
          </p:cNvPr>
          <p:cNvSpPr/>
          <p:nvPr/>
        </p:nvSpPr>
        <p:spPr>
          <a:xfrm>
            <a:off x="8000673" y="468849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C3680B-6A1C-0143-AA59-00D436006687}"/>
              </a:ext>
            </a:extLst>
          </p:cNvPr>
          <p:cNvSpPr/>
          <p:nvPr/>
        </p:nvSpPr>
        <p:spPr>
          <a:xfrm>
            <a:off x="10148128" y="1662376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7DD9AE-50B8-554E-A5CC-29AA89E308CF}"/>
              </a:ext>
            </a:extLst>
          </p:cNvPr>
          <p:cNvSpPr/>
          <p:nvPr/>
        </p:nvSpPr>
        <p:spPr>
          <a:xfrm>
            <a:off x="7995604" y="2234362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1A6C3F-3C7F-C14E-8146-906D9C4882ED}"/>
              </a:ext>
            </a:extLst>
          </p:cNvPr>
          <p:cNvSpPr/>
          <p:nvPr/>
        </p:nvSpPr>
        <p:spPr>
          <a:xfrm>
            <a:off x="7995604" y="2848207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236C85-81B9-BF4A-80B9-0EEDD73A18EF}"/>
              </a:ext>
            </a:extLst>
          </p:cNvPr>
          <p:cNvSpPr/>
          <p:nvPr/>
        </p:nvSpPr>
        <p:spPr>
          <a:xfrm>
            <a:off x="10148128" y="2234362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23E44A-CE13-AA40-852D-A43930F70724}"/>
              </a:ext>
            </a:extLst>
          </p:cNvPr>
          <p:cNvSpPr/>
          <p:nvPr/>
        </p:nvSpPr>
        <p:spPr>
          <a:xfrm>
            <a:off x="1462008" y="597100"/>
            <a:ext cx="3168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Independent Set Problem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442B7-CB8B-7347-A442-8B9E0E0BF03D}"/>
              </a:ext>
            </a:extLst>
          </p:cNvPr>
          <p:cNvSpPr txBox="1"/>
          <p:nvPr/>
        </p:nvSpPr>
        <p:spPr>
          <a:xfrm>
            <a:off x="528397" y="2809227"/>
            <a:ext cx="488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C00000"/>
                </a:solidFill>
              </a:rPr>
              <a:t>Intuition</a:t>
            </a:r>
          </a:p>
          <a:p>
            <a:r>
              <a:rPr lang="en-HK" sz="2000" dirty="0"/>
              <a:t>Always select the node with minimum degree.</a:t>
            </a:r>
            <a:endParaRPr lang="en-US" sz="2000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627D936-A882-D84F-B053-36618AE2B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92"/>
          <a:stretch/>
        </p:blipFill>
        <p:spPr>
          <a:xfrm>
            <a:off x="432861" y="4053385"/>
            <a:ext cx="5410200" cy="2520536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68C2315-969D-1C4C-82E3-E3373F880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241" y="3281935"/>
            <a:ext cx="4003431" cy="3436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6DDA2-BE7D-8D47-B5A9-0FCDF585CB9B}"/>
                  </a:ext>
                </a:extLst>
              </p:cNvPr>
              <p:cNvSpPr txBox="1"/>
              <p:nvPr/>
            </p:nvSpPr>
            <p:spPr>
              <a:xfrm>
                <a:off x="10027974" y="3803143"/>
                <a:ext cx="1837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dirty="0">
                    <a:solidFill>
                      <a:srgbClr val="C00000"/>
                    </a:solidFill>
                  </a:rPr>
                  <a:t>A complete graph with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>
                    <a:solidFill>
                      <a:srgbClr val="C00000"/>
                    </a:solidFill>
                  </a:rPr>
                  <a:t> vertices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E6DDA2-BE7D-8D47-B5A9-0FCDF585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74" y="3803143"/>
                <a:ext cx="1837252" cy="646331"/>
              </a:xfrm>
              <a:prstGeom prst="rect">
                <a:avLst/>
              </a:prstGeom>
              <a:blipFill>
                <a:blip r:embed="rId6"/>
                <a:stretch>
                  <a:fillRect l="-2740" t="-3846" r="-47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696451-9C93-1745-A8AD-AFB714290B60}"/>
                  </a:ext>
                </a:extLst>
              </p:cNvPr>
              <p:cNvSpPr txBox="1"/>
              <p:nvPr/>
            </p:nvSpPr>
            <p:spPr>
              <a:xfrm>
                <a:off x="8630469" y="6072055"/>
                <a:ext cx="1960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>
                    <a:solidFill>
                      <a:srgbClr val="C00000"/>
                    </a:solidFill>
                  </a:rPr>
                  <a:t> is adjacent to all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696451-9C93-1745-A8AD-AFB71429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469" y="6072055"/>
                <a:ext cx="1960351" cy="646331"/>
              </a:xfrm>
              <a:prstGeom prst="rect">
                <a:avLst/>
              </a:prstGeom>
              <a:blipFill>
                <a:blip r:embed="rId7"/>
                <a:stretch>
                  <a:fillRect l="-2581" t="-3922" r="-1935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D3A383-DB9A-4F48-A5DD-BAB17705AC19}"/>
                  </a:ext>
                </a:extLst>
              </p:cNvPr>
              <p:cNvSpPr txBox="1"/>
              <p:nvPr/>
            </p:nvSpPr>
            <p:spPr>
              <a:xfrm>
                <a:off x="10571320" y="4775839"/>
                <a:ext cx="1128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D3A383-DB9A-4F48-A5DD-BAB17705A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320" y="4775839"/>
                <a:ext cx="11282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D76992-15AE-7D40-9D92-68A6FFD1D3AC}"/>
                  </a:ext>
                </a:extLst>
              </p:cNvPr>
              <p:cNvSpPr txBox="1"/>
              <p:nvPr/>
            </p:nvSpPr>
            <p:spPr>
              <a:xfrm>
                <a:off x="10571320" y="5471536"/>
                <a:ext cx="1103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𝐴𝐿𝐺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D76992-15AE-7D40-9D92-68A6FFD1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320" y="5471536"/>
                <a:ext cx="11037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7924070-2A10-BD49-BA09-0EF75E58859F}"/>
              </a:ext>
            </a:extLst>
          </p:cNvPr>
          <p:cNvSpPr txBox="1"/>
          <p:nvPr/>
        </p:nvSpPr>
        <p:spPr>
          <a:xfrm>
            <a:off x="5791414" y="3186456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 Bad Example: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A24133-2142-0148-95F1-816BF4E6CF36}"/>
              </a:ext>
            </a:extLst>
          </p:cNvPr>
          <p:cNvSpPr txBox="1"/>
          <p:nvPr/>
        </p:nvSpPr>
        <p:spPr>
          <a:xfrm>
            <a:off x="519797" y="3583822"/>
            <a:ext cx="2547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DB66C2-6EA1-1F42-9C99-4D1A04819146}"/>
                  </a:ext>
                </a:extLst>
              </p:cNvPr>
              <p:cNvSpPr txBox="1"/>
              <p:nvPr/>
            </p:nvSpPr>
            <p:spPr>
              <a:xfrm>
                <a:off x="2820400" y="6007808"/>
                <a:ext cx="3889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dirty="0">
                    <a:solidFill>
                      <a:srgbClr val="00B050"/>
                    </a:solidFill>
                  </a:rPr>
                  <a:t>the subset of vertices adjacent to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DB66C2-6EA1-1F42-9C99-4D1A04819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00" y="6007808"/>
                <a:ext cx="3889270" cy="369332"/>
              </a:xfrm>
              <a:prstGeom prst="rect">
                <a:avLst/>
              </a:prstGeom>
              <a:blipFill>
                <a:blip r:embed="rId10"/>
                <a:stretch>
                  <a:fillRect l="-1629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A4E4E6-B221-8645-9FA8-DF9BC1A877FF}"/>
              </a:ext>
            </a:extLst>
          </p:cNvPr>
          <p:cNvCxnSpPr/>
          <p:nvPr/>
        </p:nvCxnSpPr>
        <p:spPr>
          <a:xfrm>
            <a:off x="2546051" y="5671741"/>
            <a:ext cx="474507" cy="3360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" grpId="0"/>
      <p:bldP spid="17" grpId="0"/>
      <p:bldP spid="18" grpId="0"/>
      <p:bldP spid="19" grpId="0"/>
      <p:bldP spid="20" grpId="0"/>
      <p:bldP spid="21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A2B1-2BE3-8240-940A-27970ACF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7AC6A28-8E09-D64D-B014-4E22B5C36148}"/>
                  </a:ext>
                </a:extLst>
              </p:cNvPr>
              <p:cNvSpPr/>
              <p:nvPr/>
            </p:nvSpPr>
            <p:spPr>
              <a:xfrm>
                <a:off x="768824" y="4857540"/>
                <a:ext cx="5522422" cy="1188417"/>
              </a:xfrm>
              <a:custGeom>
                <a:avLst/>
                <a:gdLst>
                  <a:gd name="connsiteX0" fmla="*/ 0 w 5522422"/>
                  <a:gd name="connsiteY0" fmla="*/ 0 h 1188417"/>
                  <a:gd name="connsiteX1" fmla="*/ 635079 w 5522422"/>
                  <a:gd name="connsiteY1" fmla="*/ 0 h 1188417"/>
                  <a:gd name="connsiteX2" fmla="*/ 1159709 w 5522422"/>
                  <a:gd name="connsiteY2" fmla="*/ 0 h 1188417"/>
                  <a:gd name="connsiteX3" fmla="*/ 1960460 w 5522422"/>
                  <a:gd name="connsiteY3" fmla="*/ 0 h 1188417"/>
                  <a:gd name="connsiteX4" fmla="*/ 2595538 w 5522422"/>
                  <a:gd name="connsiteY4" fmla="*/ 0 h 1188417"/>
                  <a:gd name="connsiteX5" fmla="*/ 3230617 w 5522422"/>
                  <a:gd name="connsiteY5" fmla="*/ 0 h 1188417"/>
                  <a:gd name="connsiteX6" fmla="*/ 4031368 w 5522422"/>
                  <a:gd name="connsiteY6" fmla="*/ 0 h 1188417"/>
                  <a:gd name="connsiteX7" fmla="*/ 4611222 w 5522422"/>
                  <a:gd name="connsiteY7" fmla="*/ 0 h 1188417"/>
                  <a:gd name="connsiteX8" fmla="*/ 5522422 w 5522422"/>
                  <a:gd name="connsiteY8" fmla="*/ 0 h 1188417"/>
                  <a:gd name="connsiteX9" fmla="*/ 5522422 w 5522422"/>
                  <a:gd name="connsiteY9" fmla="*/ 617977 h 1188417"/>
                  <a:gd name="connsiteX10" fmla="*/ 5522422 w 5522422"/>
                  <a:gd name="connsiteY10" fmla="*/ 1188417 h 1188417"/>
                  <a:gd name="connsiteX11" fmla="*/ 4832119 w 5522422"/>
                  <a:gd name="connsiteY11" fmla="*/ 1188417 h 1188417"/>
                  <a:gd name="connsiteX12" fmla="*/ 4197041 w 5522422"/>
                  <a:gd name="connsiteY12" fmla="*/ 1188417 h 1188417"/>
                  <a:gd name="connsiteX13" fmla="*/ 3396290 w 5522422"/>
                  <a:gd name="connsiteY13" fmla="*/ 1188417 h 1188417"/>
                  <a:gd name="connsiteX14" fmla="*/ 2595538 w 5522422"/>
                  <a:gd name="connsiteY14" fmla="*/ 1188417 h 1188417"/>
                  <a:gd name="connsiteX15" fmla="*/ 2015684 w 5522422"/>
                  <a:gd name="connsiteY15" fmla="*/ 1188417 h 1188417"/>
                  <a:gd name="connsiteX16" fmla="*/ 1325381 w 5522422"/>
                  <a:gd name="connsiteY16" fmla="*/ 1188417 h 1188417"/>
                  <a:gd name="connsiteX17" fmla="*/ 0 w 5522422"/>
                  <a:gd name="connsiteY17" fmla="*/ 1188417 h 1188417"/>
                  <a:gd name="connsiteX18" fmla="*/ 0 w 5522422"/>
                  <a:gd name="connsiteY18" fmla="*/ 594209 h 1188417"/>
                  <a:gd name="connsiteX19" fmla="*/ 0 w 5522422"/>
                  <a:gd name="connsiteY19" fmla="*/ 0 h 1188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22422" h="1188417" extrusionOk="0">
                    <a:moveTo>
                      <a:pt x="0" y="0"/>
                    </a:moveTo>
                    <a:cubicBezTo>
                      <a:pt x="129400" y="-7526"/>
                      <a:pt x="346750" y="18016"/>
                      <a:pt x="635079" y="0"/>
                    </a:cubicBezTo>
                    <a:cubicBezTo>
                      <a:pt x="923408" y="-18016"/>
                      <a:pt x="920507" y="8322"/>
                      <a:pt x="1159709" y="0"/>
                    </a:cubicBezTo>
                    <a:cubicBezTo>
                      <a:pt x="1398911" y="-8322"/>
                      <a:pt x="1793727" y="-23631"/>
                      <a:pt x="1960460" y="0"/>
                    </a:cubicBezTo>
                    <a:cubicBezTo>
                      <a:pt x="2127193" y="23631"/>
                      <a:pt x="2359646" y="-11251"/>
                      <a:pt x="2595538" y="0"/>
                    </a:cubicBezTo>
                    <a:cubicBezTo>
                      <a:pt x="2831430" y="11251"/>
                      <a:pt x="3078205" y="572"/>
                      <a:pt x="3230617" y="0"/>
                    </a:cubicBezTo>
                    <a:cubicBezTo>
                      <a:pt x="3383029" y="-572"/>
                      <a:pt x="3672214" y="-30503"/>
                      <a:pt x="4031368" y="0"/>
                    </a:cubicBezTo>
                    <a:cubicBezTo>
                      <a:pt x="4390522" y="30503"/>
                      <a:pt x="4464634" y="-18661"/>
                      <a:pt x="4611222" y="0"/>
                    </a:cubicBezTo>
                    <a:cubicBezTo>
                      <a:pt x="4757810" y="18661"/>
                      <a:pt x="5235543" y="-35409"/>
                      <a:pt x="5522422" y="0"/>
                    </a:cubicBezTo>
                    <a:cubicBezTo>
                      <a:pt x="5504067" y="298001"/>
                      <a:pt x="5523328" y="378392"/>
                      <a:pt x="5522422" y="617977"/>
                    </a:cubicBezTo>
                    <a:cubicBezTo>
                      <a:pt x="5521516" y="857562"/>
                      <a:pt x="5532197" y="1050016"/>
                      <a:pt x="5522422" y="1188417"/>
                    </a:cubicBezTo>
                    <a:cubicBezTo>
                      <a:pt x="5195591" y="1205708"/>
                      <a:pt x="4993376" y="1172257"/>
                      <a:pt x="4832119" y="1188417"/>
                    </a:cubicBezTo>
                    <a:cubicBezTo>
                      <a:pt x="4670862" y="1204577"/>
                      <a:pt x="4439457" y="1206608"/>
                      <a:pt x="4197041" y="1188417"/>
                    </a:cubicBezTo>
                    <a:cubicBezTo>
                      <a:pt x="3954625" y="1170226"/>
                      <a:pt x="3764806" y="1203412"/>
                      <a:pt x="3396290" y="1188417"/>
                    </a:cubicBezTo>
                    <a:cubicBezTo>
                      <a:pt x="3027774" y="1173422"/>
                      <a:pt x="2803431" y="1188782"/>
                      <a:pt x="2595538" y="1188417"/>
                    </a:cubicBezTo>
                    <a:cubicBezTo>
                      <a:pt x="2387645" y="1188052"/>
                      <a:pt x="2296805" y="1203172"/>
                      <a:pt x="2015684" y="1188417"/>
                    </a:cubicBezTo>
                    <a:cubicBezTo>
                      <a:pt x="1734563" y="1173662"/>
                      <a:pt x="1544463" y="1202807"/>
                      <a:pt x="1325381" y="1188417"/>
                    </a:cubicBezTo>
                    <a:cubicBezTo>
                      <a:pt x="1106299" y="1174027"/>
                      <a:pt x="632229" y="1183815"/>
                      <a:pt x="0" y="1188417"/>
                    </a:cubicBezTo>
                    <a:cubicBezTo>
                      <a:pt x="6922" y="906971"/>
                      <a:pt x="-14142" y="738744"/>
                      <a:pt x="0" y="594209"/>
                    </a:cubicBezTo>
                    <a:cubicBezTo>
                      <a:pt x="14142" y="449674"/>
                      <a:pt x="16222" y="216663"/>
                      <a:pt x="0" y="0"/>
                    </a:cubicBezTo>
                    <a:close/>
                  </a:path>
                </a:pathLst>
              </a:custGeom>
              <a:noFill/>
              <a:ln w="25400"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70C0"/>
                    </a:solidFill>
                  </a:rPr>
                  <a:t>Theorem</a:t>
                </a:r>
                <a:r>
                  <a:rPr lang="en-HK" sz="2000" dirty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en-HK" sz="2000" dirty="0">
                    <a:solidFill>
                      <a:schemeClr val="tx1"/>
                    </a:solidFill>
                  </a:rPr>
                  <a:t>The Greedy Algorithm is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∆+1)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-approximation for graphs with degree at most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7AC6A28-8E09-D64D-B014-4E22B5C36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24" y="4857540"/>
                <a:ext cx="5522422" cy="1188417"/>
              </a:xfrm>
              <a:prstGeom prst="rect">
                <a:avLst/>
              </a:prstGeom>
              <a:blipFill>
                <a:blip r:embed="rId2"/>
                <a:stretch>
                  <a:fillRect l="-913" r="-1598"/>
                </a:stretch>
              </a:blipFill>
              <a:ln w="25400"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522422"/>
                          <a:gd name="connsiteY0" fmla="*/ 0 h 1188417"/>
                          <a:gd name="connsiteX1" fmla="*/ 635079 w 5522422"/>
                          <a:gd name="connsiteY1" fmla="*/ 0 h 1188417"/>
                          <a:gd name="connsiteX2" fmla="*/ 1159709 w 5522422"/>
                          <a:gd name="connsiteY2" fmla="*/ 0 h 1188417"/>
                          <a:gd name="connsiteX3" fmla="*/ 1960460 w 5522422"/>
                          <a:gd name="connsiteY3" fmla="*/ 0 h 1188417"/>
                          <a:gd name="connsiteX4" fmla="*/ 2595538 w 5522422"/>
                          <a:gd name="connsiteY4" fmla="*/ 0 h 1188417"/>
                          <a:gd name="connsiteX5" fmla="*/ 3230617 w 5522422"/>
                          <a:gd name="connsiteY5" fmla="*/ 0 h 1188417"/>
                          <a:gd name="connsiteX6" fmla="*/ 4031368 w 5522422"/>
                          <a:gd name="connsiteY6" fmla="*/ 0 h 1188417"/>
                          <a:gd name="connsiteX7" fmla="*/ 4611222 w 5522422"/>
                          <a:gd name="connsiteY7" fmla="*/ 0 h 1188417"/>
                          <a:gd name="connsiteX8" fmla="*/ 5522422 w 5522422"/>
                          <a:gd name="connsiteY8" fmla="*/ 0 h 1188417"/>
                          <a:gd name="connsiteX9" fmla="*/ 5522422 w 5522422"/>
                          <a:gd name="connsiteY9" fmla="*/ 617977 h 1188417"/>
                          <a:gd name="connsiteX10" fmla="*/ 5522422 w 5522422"/>
                          <a:gd name="connsiteY10" fmla="*/ 1188417 h 1188417"/>
                          <a:gd name="connsiteX11" fmla="*/ 4832119 w 5522422"/>
                          <a:gd name="connsiteY11" fmla="*/ 1188417 h 1188417"/>
                          <a:gd name="connsiteX12" fmla="*/ 4197041 w 5522422"/>
                          <a:gd name="connsiteY12" fmla="*/ 1188417 h 1188417"/>
                          <a:gd name="connsiteX13" fmla="*/ 3396290 w 5522422"/>
                          <a:gd name="connsiteY13" fmla="*/ 1188417 h 1188417"/>
                          <a:gd name="connsiteX14" fmla="*/ 2595538 w 5522422"/>
                          <a:gd name="connsiteY14" fmla="*/ 1188417 h 1188417"/>
                          <a:gd name="connsiteX15" fmla="*/ 2015684 w 5522422"/>
                          <a:gd name="connsiteY15" fmla="*/ 1188417 h 1188417"/>
                          <a:gd name="connsiteX16" fmla="*/ 1325381 w 5522422"/>
                          <a:gd name="connsiteY16" fmla="*/ 1188417 h 1188417"/>
                          <a:gd name="connsiteX17" fmla="*/ 0 w 5522422"/>
                          <a:gd name="connsiteY17" fmla="*/ 1188417 h 1188417"/>
                          <a:gd name="connsiteX18" fmla="*/ 0 w 5522422"/>
                          <a:gd name="connsiteY18" fmla="*/ 594209 h 1188417"/>
                          <a:gd name="connsiteX19" fmla="*/ 0 w 5522422"/>
                          <a:gd name="connsiteY19" fmla="*/ 0 h 1188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5522422" h="1188417" extrusionOk="0">
                            <a:moveTo>
                              <a:pt x="0" y="0"/>
                            </a:moveTo>
                            <a:cubicBezTo>
                              <a:pt x="129400" y="-7526"/>
                              <a:pt x="346750" y="18016"/>
                              <a:pt x="635079" y="0"/>
                            </a:cubicBezTo>
                            <a:cubicBezTo>
                              <a:pt x="923408" y="-18016"/>
                              <a:pt x="920507" y="8322"/>
                              <a:pt x="1159709" y="0"/>
                            </a:cubicBezTo>
                            <a:cubicBezTo>
                              <a:pt x="1398911" y="-8322"/>
                              <a:pt x="1793727" y="-23631"/>
                              <a:pt x="1960460" y="0"/>
                            </a:cubicBezTo>
                            <a:cubicBezTo>
                              <a:pt x="2127193" y="23631"/>
                              <a:pt x="2359646" y="-11251"/>
                              <a:pt x="2595538" y="0"/>
                            </a:cubicBezTo>
                            <a:cubicBezTo>
                              <a:pt x="2831430" y="11251"/>
                              <a:pt x="3078205" y="572"/>
                              <a:pt x="3230617" y="0"/>
                            </a:cubicBezTo>
                            <a:cubicBezTo>
                              <a:pt x="3383029" y="-572"/>
                              <a:pt x="3672214" y="-30503"/>
                              <a:pt x="4031368" y="0"/>
                            </a:cubicBezTo>
                            <a:cubicBezTo>
                              <a:pt x="4390522" y="30503"/>
                              <a:pt x="4464634" y="-18661"/>
                              <a:pt x="4611222" y="0"/>
                            </a:cubicBezTo>
                            <a:cubicBezTo>
                              <a:pt x="4757810" y="18661"/>
                              <a:pt x="5235543" y="-35409"/>
                              <a:pt x="5522422" y="0"/>
                            </a:cubicBezTo>
                            <a:cubicBezTo>
                              <a:pt x="5504067" y="298001"/>
                              <a:pt x="5523328" y="378392"/>
                              <a:pt x="5522422" y="617977"/>
                            </a:cubicBezTo>
                            <a:cubicBezTo>
                              <a:pt x="5521516" y="857562"/>
                              <a:pt x="5532197" y="1050016"/>
                              <a:pt x="5522422" y="1188417"/>
                            </a:cubicBezTo>
                            <a:cubicBezTo>
                              <a:pt x="5195591" y="1205708"/>
                              <a:pt x="4993376" y="1172257"/>
                              <a:pt x="4832119" y="1188417"/>
                            </a:cubicBezTo>
                            <a:cubicBezTo>
                              <a:pt x="4670862" y="1204577"/>
                              <a:pt x="4439457" y="1206608"/>
                              <a:pt x="4197041" y="1188417"/>
                            </a:cubicBezTo>
                            <a:cubicBezTo>
                              <a:pt x="3954625" y="1170226"/>
                              <a:pt x="3764806" y="1203412"/>
                              <a:pt x="3396290" y="1188417"/>
                            </a:cubicBezTo>
                            <a:cubicBezTo>
                              <a:pt x="3027774" y="1173422"/>
                              <a:pt x="2803431" y="1188782"/>
                              <a:pt x="2595538" y="1188417"/>
                            </a:cubicBezTo>
                            <a:cubicBezTo>
                              <a:pt x="2387645" y="1188052"/>
                              <a:pt x="2296805" y="1203172"/>
                              <a:pt x="2015684" y="1188417"/>
                            </a:cubicBezTo>
                            <a:cubicBezTo>
                              <a:pt x="1734563" y="1173662"/>
                              <a:pt x="1544463" y="1202807"/>
                              <a:pt x="1325381" y="1188417"/>
                            </a:cubicBezTo>
                            <a:cubicBezTo>
                              <a:pt x="1106299" y="1174027"/>
                              <a:pt x="632229" y="1183815"/>
                              <a:pt x="0" y="1188417"/>
                            </a:cubicBezTo>
                            <a:cubicBezTo>
                              <a:pt x="6922" y="906971"/>
                              <a:pt x="-14142" y="738744"/>
                              <a:pt x="0" y="594209"/>
                            </a:cubicBezTo>
                            <a:cubicBezTo>
                              <a:pt x="14142" y="449674"/>
                              <a:pt x="16222" y="2166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27858B8-9D1E-1A42-BAD6-B586AEE81D0E}"/>
              </a:ext>
            </a:extLst>
          </p:cNvPr>
          <p:cNvSpPr/>
          <p:nvPr/>
        </p:nvSpPr>
        <p:spPr>
          <a:xfrm>
            <a:off x="1462008" y="597100"/>
            <a:ext cx="3168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Independent Set Problem</a:t>
            </a:r>
            <a:endParaRPr lang="en-US" sz="2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313B8E4-2835-304D-9AAF-97398A5FD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2"/>
          <a:stretch/>
        </p:blipFill>
        <p:spPr>
          <a:xfrm>
            <a:off x="768824" y="1986129"/>
            <a:ext cx="5410200" cy="2520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04358-F574-FA4C-AE86-D94A757496D4}"/>
              </a:ext>
            </a:extLst>
          </p:cNvPr>
          <p:cNvSpPr txBox="1"/>
          <p:nvPr/>
        </p:nvSpPr>
        <p:spPr>
          <a:xfrm>
            <a:off x="768824" y="1329215"/>
            <a:ext cx="2547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000" b="1" dirty="0">
                <a:solidFill>
                  <a:srgbClr val="C00000"/>
                </a:solidFill>
              </a:rPr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669DAC-1245-D944-926C-A128EEE55B5A}"/>
                  </a:ext>
                </a:extLst>
              </p:cNvPr>
              <p:cNvSpPr txBox="1"/>
              <p:nvPr/>
            </p:nvSpPr>
            <p:spPr>
              <a:xfrm>
                <a:off x="6750759" y="1972482"/>
                <a:ext cx="4672417" cy="3753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Proof</a:t>
                </a:r>
                <a:endParaRPr lang="en-US" sz="2000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/>
                  <a:t>Every time a vertex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picked by Greedy, at 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vertices are </a:t>
                </a:r>
                <a:r>
                  <a:rPr lang="en-US" sz="2000" dirty="0"/>
                  <a:t>removed.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sz="2000" dirty="0"/>
                  <a:t>So at the end at most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|·(∆+1)</m:t>
                    </m:r>
                  </m:oMath>
                </a14:m>
                <a:r>
                  <a:rPr lang="en-HK" sz="2000" dirty="0"/>
                  <a:t> vertices have been removed.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sz="2000" dirty="0"/>
                  <a:t>All nodes have been removed: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HK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≤(∆ + 1)·|</m:t>
                      </m:r>
                      <m:r>
                        <a:rPr lang="en-HK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HK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000" dirty="0"/>
                  <a:t>     That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sz="20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𝑂𝑃𝑇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669DAC-1245-D944-926C-A128EEE5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759" y="1972482"/>
                <a:ext cx="4672417" cy="3753463"/>
              </a:xfrm>
              <a:prstGeom prst="rect">
                <a:avLst/>
              </a:prstGeom>
              <a:blipFill>
                <a:blip r:embed="rId4"/>
                <a:stretch>
                  <a:fillRect l="-1173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78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5BE2-F2B5-F646-AE59-98DA4DAE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679" y="2663688"/>
            <a:ext cx="5893260" cy="1216024"/>
          </a:xfrm>
        </p:spPr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00EB1-101A-B14F-B968-24F8AC34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B99CD73-DDD1-3943-9C86-5F543C8E2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7"/>
          <a:stretch/>
        </p:blipFill>
        <p:spPr>
          <a:xfrm>
            <a:off x="2128503" y="4090314"/>
            <a:ext cx="2694126" cy="18722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BD921-81C6-F641-91E4-78D400FC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4FCA7-C696-0443-AC05-11EEB285EFE6}"/>
              </a:ext>
            </a:extLst>
          </p:cNvPr>
          <p:cNvSpPr txBox="1"/>
          <p:nvPr/>
        </p:nvSpPr>
        <p:spPr>
          <a:xfrm>
            <a:off x="1259627" y="418478"/>
            <a:ext cx="4222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Fractional View of 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C143B4-C014-5444-882B-77FB240EE09B}"/>
                  </a:ext>
                </a:extLst>
              </p:cNvPr>
              <p:cNvSpPr/>
              <p:nvPr/>
            </p:nvSpPr>
            <p:spPr>
              <a:xfrm>
                <a:off x="653144" y="1219200"/>
                <a:ext cx="5191066" cy="191719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00FF"/>
                    </a:solidFill>
                  </a:rPr>
                  <a:t>KNAPSACK (Optimization)</a:t>
                </a:r>
                <a:r>
                  <a:rPr lang="en-HK" sz="2000" dirty="0"/>
                  <a:t> </a:t>
                </a:r>
              </a:p>
              <a:p>
                <a:r>
                  <a:rPr lang="en-HK" sz="2000" dirty="0"/>
                  <a:t>Given a set of items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sz="2000" dirty="0"/>
                  <a:t>,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2000" dirty="0"/>
                  <a:t>,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HK" sz="2000" dirty="0"/>
                  <a:t>, a budget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HK" sz="2000" dirty="0"/>
                  <a:t>. Find a subset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such that: </a:t>
                </a: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n-US" sz="2000" b="0" dirty="0"/>
                  <a:t>,</a:t>
                </a:r>
              </a:p>
              <a:p>
                <a:r>
                  <a:rPr lang="en-US" sz="2000" dirty="0"/>
                  <a:t>a</a:t>
                </a:r>
                <a:r>
                  <a:rPr lang="en-US" sz="2000" b="0" dirty="0"/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is maximized.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C143B4-C014-5444-882B-77FB240EE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219200"/>
                <a:ext cx="5191066" cy="1917192"/>
              </a:xfrm>
              <a:prstGeom prst="rect">
                <a:avLst/>
              </a:prstGeom>
              <a:blipFill>
                <a:blip r:embed="rId3"/>
                <a:stretch>
                  <a:fillRect l="-973" t="-1307" r="-2433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42A61F-ABEF-D640-8BA9-1B50538CB0E9}"/>
                  </a:ext>
                </a:extLst>
              </p:cNvPr>
              <p:cNvSpPr txBox="1"/>
              <p:nvPr/>
            </p:nvSpPr>
            <p:spPr>
              <a:xfrm>
                <a:off x="786272" y="3382428"/>
                <a:ext cx="49248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C00000"/>
                    </a:solidFill>
                  </a:rPr>
                  <a:t>Integer programming: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sz="2000" dirty="0"/>
                  <a:t> indicates whether item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is selected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42A61F-ABEF-D640-8BA9-1B50538C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72" y="3382428"/>
                <a:ext cx="4924810" cy="707886"/>
              </a:xfrm>
              <a:prstGeom prst="rect">
                <a:avLst/>
              </a:prstGeom>
              <a:blipFill>
                <a:blip r:embed="rId4"/>
                <a:stretch>
                  <a:fillRect t="-5263" r="-771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29D4DCE-F371-074C-8AFB-95DD9E1FD04D}"/>
              </a:ext>
            </a:extLst>
          </p:cNvPr>
          <p:cNvSpPr/>
          <p:nvPr/>
        </p:nvSpPr>
        <p:spPr>
          <a:xfrm>
            <a:off x="2688128" y="5395493"/>
            <a:ext cx="1444487" cy="477078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306FF9-D656-964D-A003-D78A0C28DADC}"/>
                  </a:ext>
                </a:extLst>
              </p:cNvPr>
              <p:cNvSpPr txBox="1"/>
              <p:nvPr/>
            </p:nvSpPr>
            <p:spPr>
              <a:xfrm>
                <a:off x="1064061" y="5433977"/>
                <a:ext cx="14444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306FF9-D656-964D-A003-D78A0C28D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61" y="5433977"/>
                <a:ext cx="144448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B1071-B6F5-8047-909B-746A94A70D2E}"/>
                  </a:ext>
                </a:extLst>
              </p:cNvPr>
              <p:cNvSpPr txBox="1"/>
              <p:nvPr/>
            </p:nvSpPr>
            <p:spPr>
              <a:xfrm>
                <a:off x="6347791" y="408463"/>
                <a:ext cx="5191065" cy="3461910"/>
              </a:xfrm>
              <a:custGeom>
                <a:avLst/>
                <a:gdLst>
                  <a:gd name="connsiteX0" fmla="*/ 0 w 5191065"/>
                  <a:gd name="connsiteY0" fmla="*/ 0 h 3836371"/>
                  <a:gd name="connsiteX1" fmla="*/ 524874 w 5191065"/>
                  <a:gd name="connsiteY1" fmla="*/ 0 h 3836371"/>
                  <a:gd name="connsiteX2" fmla="*/ 945927 w 5191065"/>
                  <a:gd name="connsiteY2" fmla="*/ 0 h 3836371"/>
                  <a:gd name="connsiteX3" fmla="*/ 1626534 w 5191065"/>
                  <a:gd name="connsiteY3" fmla="*/ 0 h 3836371"/>
                  <a:gd name="connsiteX4" fmla="*/ 2151408 w 5191065"/>
                  <a:gd name="connsiteY4" fmla="*/ 0 h 3836371"/>
                  <a:gd name="connsiteX5" fmla="*/ 2676282 w 5191065"/>
                  <a:gd name="connsiteY5" fmla="*/ 0 h 3836371"/>
                  <a:gd name="connsiteX6" fmla="*/ 3356889 w 5191065"/>
                  <a:gd name="connsiteY6" fmla="*/ 0 h 3836371"/>
                  <a:gd name="connsiteX7" fmla="*/ 3829852 w 5191065"/>
                  <a:gd name="connsiteY7" fmla="*/ 0 h 3836371"/>
                  <a:gd name="connsiteX8" fmla="*/ 4510459 w 5191065"/>
                  <a:gd name="connsiteY8" fmla="*/ 0 h 3836371"/>
                  <a:gd name="connsiteX9" fmla="*/ 5191065 w 5191065"/>
                  <a:gd name="connsiteY9" fmla="*/ 0 h 3836371"/>
                  <a:gd name="connsiteX10" fmla="*/ 5191065 w 5191065"/>
                  <a:gd name="connsiteY10" fmla="*/ 548053 h 3836371"/>
                  <a:gd name="connsiteX11" fmla="*/ 5191065 w 5191065"/>
                  <a:gd name="connsiteY11" fmla="*/ 1096106 h 3836371"/>
                  <a:gd name="connsiteX12" fmla="*/ 5191065 w 5191065"/>
                  <a:gd name="connsiteY12" fmla="*/ 1682523 h 3836371"/>
                  <a:gd name="connsiteX13" fmla="*/ 5191065 w 5191065"/>
                  <a:gd name="connsiteY13" fmla="*/ 2115485 h 3836371"/>
                  <a:gd name="connsiteX14" fmla="*/ 5191065 w 5191065"/>
                  <a:gd name="connsiteY14" fmla="*/ 2663538 h 3836371"/>
                  <a:gd name="connsiteX15" fmla="*/ 5191065 w 5191065"/>
                  <a:gd name="connsiteY15" fmla="*/ 3211591 h 3836371"/>
                  <a:gd name="connsiteX16" fmla="*/ 5191065 w 5191065"/>
                  <a:gd name="connsiteY16" fmla="*/ 3836371 h 3836371"/>
                  <a:gd name="connsiteX17" fmla="*/ 4562369 w 5191065"/>
                  <a:gd name="connsiteY17" fmla="*/ 3836371 h 3836371"/>
                  <a:gd name="connsiteX18" fmla="*/ 3985584 w 5191065"/>
                  <a:gd name="connsiteY18" fmla="*/ 3836371 h 3836371"/>
                  <a:gd name="connsiteX19" fmla="*/ 3564531 w 5191065"/>
                  <a:gd name="connsiteY19" fmla="*/ 3836371 h 3836371"/>
                  <a:gd name="connsiteX20" fmla="*/ 3091568 w 5191065"/>
                  <a:gd name="connsiteY20" fmla="*/ 3836371 h 3836371"/>
                  <a:gd name="connsiteX21" fmla="*/ 2410961 w 5191065"/>
                  <a:gd name="connsiteY21" fmla="*/ 3836371 h 3836371"/>
                  <a:gd name="connsiteX22" fmla="*/ 1834176 w 5191065"/>
                  <a:gd name="connsiteY22" fmla="*/ 3836371 h 3836371"/>
                  <a:gd name="connsiteX23" fmla="*/ 1361213 w 5191065"/>
                  <a:gd name="connsiteY23" fmla="*/ 3836371 h 3836371"/>
                  <a:gd name="connsiteX24" fmla="*/ 784428 w 5191065"/>
                  <a:gd name="connsiteY24" fmla="*/ 3836371 h 3836371"/>
                  <a:gd name="connsiteX25" fmla="*/ 0 w 5191065"/>
                  <a:gd name="connsiteY25" fmla="*/ 3836371 h 3836371"/>
                  <a:gd name="connsiteX26" fmla="*/ 0 w 5191065"/>
                  <a:gd name="connsiteY26" fmla="*/ 3403409 h 3836371"/>
                  <a:gd name="connsiteX27" fmla="*/ 0 w 5191065"/>
                  <a:gd name="connsiteY27" fmla="*/ 2816992 h 3836371"/>
                  <a:gd name="connsiteX28" fmla="*/ 0 w 5191065"/>
                  <a:gd name="connsiteY28" fmla="*/ 2345667 h 3836371"/>
                  <a:gd name="connsiteX29" fmla="*/ 0 w 5191065"/>
                  <a:gd name="connsiteY29" fmla="*/ 1720886 h 3836371"/>
                  <a:gd name="connsiteX30" fmla="*/ 0 w 5191065"/>
                  <a:gd name="connsiteY30" fmla="*/ 1211197 h 3836371"/>
                  <a:gd name="connsiteX31" fmla="*/ 0 w 5191065"/>
                  <a:gd name="connsiteY31" fmla="*/ 778235 h 3836371"/>
                  <a:gd name="connsiteX32" fmla="*/ 0 w 5191065"/>
                  <a:gd name="connsiteY32" fmla="*/ 0 h 3836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191065" h="3836371" extrusionOk="0">
                    <a:moveTo>
                      <a:pt x="0" y="0"/>
                    </a:moveTo>
                    <a:cubicBezTo>
                      <a:pt x="115223" y="-15795"/>
                      <a:pt x="359143" y="30703"/>
                      <a:pt x="524874" y="0"/>
                    </a:cubicBezTo>
                    <a:cubicBezTo>
                      <a:pt x="690605" y="-30703"/>
                      <a:pt x="855014" y="41454"/>
                      <a:pt x="945927" y="0"/>
                    </a:cubicBezTo>
                    <a:cubicBezTo>
                      <a:pt x="1036840" y="-41454"/>
                      <a:pt x="1445113" y="65481"/>
                      <a:pt x="1626534" y="0"/>
                    </a:cubicBezTo>
                    <a:cubicBezTo>
                      <a:pt x="1807955" y="-65481"/>
                      <a:pt x="1979978" y="45368"/>
                      <a:pt x="2151408" y="0"/>
                    </a:cubicBezTo>
                    <a:cubicBezTo>
                      <a:pt x="2322838" y="-45368"/>
                      <a:pt x="2485050" y="2197"/>
                      <a:pt x="2676282" y="0"/>
                    </a:cubicBezTo>
                    <a:cubicBezTo>
                      <a:pt x="2867514" y="-2197"/>
                      <a:pt x="3027707" y="73914"/>
                      <a:pt x="3356889" y="0"/>
                    </a:cubicBezTo>
                    <a:cubicBezTo>
                      <a:pt x="3686071" y="-73914"/>
                      <a:pt x="3668852" y="39801"/>
                      <a:pt x="3829852" y="0"/>
                    </a:cubicBezTo>
                    <a:cubicBezTo>
                      <a:pt x="3990852" y="-39801"/>
                      <a:pt x="4280113" y="35416"/>
                      <a:pt x="4510459" y="0"/>
                    </a:cubicBezTo>
                    <a:cubicBezTo>
                      <a:pt x="4740805" y="-35416"/>
                      <a:pt x="5050709" y="57195"/>
                      <a:pt x="5191065" y="0"/>
                    </a:cubicBezTo>
                    <a:cubicBezTo>
                      <a:pt x="5223723" y="242270"/>
                      <a:pt x="5131153" y="306424"/>
                      <a:pt x="5191065" y="548053"/>
                    </a:cubicBezTo>
                    <a:cubicBezTo>
                      <a:pt x="5250977" y="789682"/>
                      <a:pt x="5189565" y="928968"/>
                      <a:pt x="5191065" y="1096106"/>
                    </a:cubicBezTo>
                    <a:cubicBezTo>
                      <a:pt x="5192565" y="1263244"/>
                      <a:pt x="5120918" y="1424385"/>
                      <a:pt x="5191065" y="1682523"/>
                    </a:cubicBezTo>
                    <a:cubicBezTo>
                      <a:pt x="5261212" y="1940661"/>
                      <a:pt x="5144210" y="1965980"/>
                      <a:pt x="5191065" y="2115485"/>
                    </a:cubicBezTo>
                    <a:cubicBezTo>
                      <a:pt x="5237920" y="2264990"/>
                      <a:pt x="5144950" y="2508047"/>
                      <a:pt x="5191065" y="2663538"/>
                    </a:cubicBezTo>
                    <a:cubicBezTo>
                      <a:pt x="5237180" y="2819029"/>
                      <a:pt x="5158520" y="2987696"/>
                      <a:pt x="5191065" y="3211591"/>
                    </a:cubicBezTo>
                    <a:cubicBezTo>
                      <a:pt x="5223610" y="3435486"/>
                      <a:pt x="5119976" y="3548697"/>
                      <a:pt x="5191065" y="3836371"/>
                    </a:cubicBezTo>
                    <a:cubicBezTo>
                      <a:pt x="4991503" y="3864972"/>
                      <a:pt x="4789328" y="3816406"/>
                      <a:pt x="4562369" y="3836371"/>
                    </a:cubicBezTo>
                    <a:cubicBezTo>
                      <a:pt x="4335410" y="3856336"/>
                      <a:pt x="4273056" y="3767163"/>
                      <a:pt x="3985584" y="3836371"/>
                    </a:cubicBezTo>
                    <a:cubicBezTo>
                      <a:pt x="3698113" y="3905579"/>
                      <a:pt x="3715713" y="3820134"/>
                      <a:pt x="3564531" y="3836371"/>
                    </a:cubicBezTo>
                    <a:cubicBezTo>
                      <a:pt x="3413349" y="3852608"/>
                      <a:pt x="3231659" y="3820228"/>
                      <a:pt x="3091568" y="3836371"/>
                    </a:cubicBezTo>
                    <a:cubicBezTo>
                      <a:pt x="2951477" y="3852514"/>
                      <a:pt x="2697650" y="3784175"/>
                      <a:pt x="2410961" y="3836371"/>
                    </a:cubicBezTo>
                    <a:cubicBezTo>
                      <a:pt x="2124272" y="3888567"/>
                      <a:pt x="2046373" y="3781948"/>
                      <a:pt x="1834176" y="3836371"/>
                    </a:cubicBezTo>
                    <a:cubicBezTo>
                      <a:pt x="1621979" y="3890794"/>
                      <a:pt x="1457556" y="3781836"/>
                      <a:pt x="1361213" y="3836371"/>
                    </a:cubicBezTo>
                    <a:cubicBezTo>
                      <a:pt x="1264870" y="3890906"/>
                      <a:pt x="902917" y="3783180"/>
                      <a:pt x="784428" y="3836371"/>
                    </a:cubicBezTo>
                    <a:cubicBezTo>
                      <a:pt x="665940" y="3889562"/>
                      <a:pt x="192724" y="3744667"/>
                      <a:pt x="0" y="3836371"/>
                    </a:cubicBezTo>
                    <a:cubicBezTo>
                      <a:pt x="-12653" y="3626634"/>
                      <a:pt x="49930" y="3534811"/>
                      <a:pt x="0" y="3403409"/>
                    </a:cubicBezTo>
                    <a:cubicBezTo>
                      <a:pt x="-49930" y="3272007"/>
                      <a:pt x="24904" y="2973382"/>
                      <a:pt x="0" y="2816992"/>
                    </a:cubicBezTo>
                    <a:cubicBezTo>
                      <a:pt x="-24904" y="2660602"/>
                      <a:pt x="34830" y="2525671"/>
                      <a:pt x="0" y="2345667"/>
                    </a:cubicBezTo>
                    <a:cubicBezTo>
                      <a:pt x="-34830" y="2165664"/>
                      <a:pt x="37574" y="1910665"/>
                      <a:pt x="0" y="1720886"/>
                    </a:cubicBezTo>
                    <a:cubicBezTo>
                      <a:pt x="-37574" y="1531107"/>
                      <a:pt x="45076" y="1362459"/>
                      <a:pt x="0" y="1211197"/>
                    </a:cubicBezTo>
                    <a:cubicBezTo>
                      <a:pt x="-45076" y="1059935"/>
                      <a:pt x="9893" y="935937"/>
                      <a:pt x="0" y="778235"/>
                    </a:cubicBezTo>
                    <a:cubicBezTo>
                      <a:pt x="-9893" y="620533"/>
                      <a:pt x="69193" y="38130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6">
                    <a:lumMod val="75000"/>
                  </a:schemeClr>
                </a:solidFill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HK" dirty="0">
                    <a:effectLst/>
                  </a:rPr>
                  <a:t>An </a:t>
                </a:r>
                <a:r>
                  <a:rPr lang="en-HK" b="1" dirty="0">
                    <a:solidFill>
                      <a:srgbClr val="0070C0"/>
                    </a:solidFill>
                    <a:effectLst/>
                  </a:rPr>
                  <a:t>optimal solution </a:t>
                </a:r>
                <a:r>
                  <a:rPr lang="en-HK" dirty="0">
                    <a:effectLst/>
                  </a:rPr>
                  <a:t>to the relaxation: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dirty="0"/>
                  <a:t>Sort the items in decreasing order of densities. The </a:t>
                </a:r>
                <a:r>
                  <a:rPr lang="en-HK" dirty="0">
                    <a:solidFill>
                      <a:srgbClr val="0070C0"/>
                    </a:solidFill>
                  </a:rPr>
                  <a:t>density</a:t>
                </a:r>
                <a:r>
                  <a:rPr lang="en-HK" dirty="0"/>
                  <a:t> of element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dirty="0"/>
                  <a:t> is defined by the </a:t>
                </a:r>
                <a:r>
                  <a:rPr lang="en-HK" dirty="0" smtClean="0"/>
                  <a:t>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(value per cost).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dirty="0"/>
                  <a:t>Add items to the solution one-by-one in this order as long as the sum of the costs does not exceed the budget.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dirty="0"/>
                  <a:t>For the </a:t>
                </a:r>
                <a:r>
                  <a:rPr lang="en-HK" dirty="0">
                    <a:solidFill>
                      <a:srgbClr val="C00000"/>
                    </a:solidFill>
                  </a:rPr>
                  <a:t>first item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dirty="0">
                    <a:solidFill>
                      <a:srgbClr val="C00000"/>
                    </a:solidFill>
                  </a:rPr>
                  <a:t> which violates the budget</a:t>
                </a:r>
                <a:r>
                  <a:rPr lang="en-HK" dirty="0"/>
                  <a:t>, only add a fraction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of it such that the budget constraint is tight: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HK" dirty="0">
                  <a:effectLst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B1071-B6F5-8047-909B-746A94A70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791" y="408463"/>
                <a:ext cx="5191065" cy="3461910"/>
              </a:xfrm>
              <a:custGeom>
                <a:avLst/>
                <a:gdLst>
                  <a:gd name="connsiteX0" fmla="*/ 0 w 5191065"/>
                  <a:gd name="connsiteY0" fmla="*/ 0 h 3836371"/>
                  <a:gd name="connsiteX1" fmla="*/ 524874 w 5191065"/>
                  <a:gd name="connsiteY1" fmla="*/ 0 h 3836371"/>
                  <a:gd name="connsiteX2" fmla="*/ 945927 w 5191065"/>
                  <a:gd name="connsiteY2" fmla="*/ 0 h 3836371"/>
                  <a:gd name="connsiteX3" fmla="*/ 1626534 w 5191065"/>
                  <a:gd name="connsiteY3" fmla="*/ 0 h 3836371"/>
                  <a:gd name="connsiteX4" fmla="*/ 2151408 w 5191065"/>
                  <a:gd name="connsiteY4" fmla="*/ 0 h 3836371"/>
                  <a:gd name="connsiteX5" fmla="*/ 2676282 w 5191065"/>
                  <a:gd name="connsiteY5" fmla="*/ 0 h 3836371"/>
                  <a:gd name="connsiteX6" fmla="*/ 3356889 w 5191065"/>
                  <a:gd name="connsiteY6" fmla="*/ 0 h 3836371"/>
                  <a:gd name="connsiteX7" fmla="*/ 3829852 w 5191065"/>
                  <a:gd name="connsiteY7" fmla="*/ 0 h 3836371"/>
                  <a:gd name="connsiteX8" fmla="*/ 4510459 w 5191065"/>
                  <a:gd name="connsiteY8" fmla="*/ 0 h 3836371"/>
                  <a:gd name="connsiteX9" fmla="*/ 5191065 w 5191065"/>
                  <a:gd name="connsiteY9" fmla="*/ 0 h 3836371"/>
                  <a:gd name="connsiteX10" fmla="*/ 5191065 w 5191065"/>
                  <a:gd name="connsiteY10" fmla="*/ 548053 h 3836371"/>
                  <a:gd name="connsiteX11" fmla="*/ 5191065 w 5191065"/>
                  <a:gd name="connsiteY11" fmla="*/ 1096106 h 3836371"/>
                  <a:gd name="connsiteX12" fmla="*/ 5191065 w 5191065"/>
                  <a:gd name="connsiteY12" fmla="*/ 1682523 h 3836371"/>
                  <a:gd name="connsiteX13" fmla="*/ 5191065 w 5191065"/>
                  <a:gd name="connsiteY13" fmla="*/ 2115485 h 3836371"/>
                  <a:gd name="connsiteX14" fmla="*/ 5191065 w 5191065"/>
                  <a:gd name="connsiteY14" fmla="*/ 2663538 h 3836371"/>
                  <a:gd name="connsiteX15" fmla="*/ 5191065 w 5191065"/>
                  <a:gd name="connsiteY15" fmla="*/ 3211591 h 3836371"/>
                  <a:gd name="connsiteX16" fmla="*/ 5191065 w 5191065"/>
                  <a:gd name="connsiteY16" fmla="*/ 3836371 h 3836371"/>
                  <a:gd name="connsiteX17" fmla="*/ 4562369 w 5191065"/>
                  <a:gd name="connsiteY17" fmla="*/ 3836371 h 3836371"/>
                  <a:gd name="connsiteX18" fmla="*/ 3985584 w 5191065"/>
                  <a:gd name="connsiteY18" fmla="*/ 3836371 h 3836371"/>
                  <a:gd name="connsiteX19" fmla="*/ 3564531 w 5191065"/>
                  <a:gd name="connsiteY19" fmla="*/ 3836371 h 3836371"/>
                  <a:gd name="connsiteX20" fmla="*/ 3091568 w 5191065"/>
                  <a:gd name="connsiteY20" fmla="*/ 3836371 h 3836371"/>
                  <a:gd name="connsiteX21" fmla="*/ 2410961 w 5191065"/>
                  <a:gd name="connsiteY21" fmla="*/ 3836371 h 3836371"/>
                  <a:gd name="connsiteX22" fmla="*/ 1834176 w 5191065"/>
                  <a:gd name="connsiteY22" fmla="*/ 3836371 h 3836371"/>
                  <a:gd name="connsiteX23" fmla="*/ 1361213 w 5191065"/>
                  <a:gd name="connsiteY23" fmla="*/ 3836371 h 3836371"/>
                  <a:gd name="connsiteX24" fmla="*/ 784428 w 5191065"/>
                  <a:gd name="connsiteY24" fmla="*/ 3836371 h 3836371"/>
                  <a:gd name="connsiteX25" fmla="*/ 0 w 5191065"/>
                  <a:gd name="connsiteY25" fmla="*/ 3836371 h 3836371"/>
                  <a:gd name="connsiteX26" fmla="*/ 0 w 5191065"/>
                  <a:gd name="connsiteY26" fmla="*/ 3403409 h 3836371"/>
                  <a:gd name="connsiteX27" fmla="*/ 0 w 5191065"/>
                  <a:gd name="connsiteY27" fmla="*/ 2816992 h 3836371"/>
                  <a:gd name="connsiteX28" fmla="*/ 0 w 5191065"/>
                  <a:gd name="connsiteY28" fmla="*/ 2345667 h 3836371"/>
                  <a:gd name="connsiteX29" fmla="*/ 0 w 5191065"/>
                  <a:gd name="connsiteY29" fmla="*/ 1720886 h 3836371"/>
                  <a:gd name="connsiteX30" fmla="*/ 0 w 5191065"/>
                  <a:gd name="connsiteY30" fmla="*/ 1211197 h 3836371"/>
                  <a:gd name="connsiteX31" fmla="*/ 0 w 5191065"/>
                  <a:gd name="connsiteY31" fmla="*/ 778235 h 3836371"/>
                  <a:gd name="connsiteX32" fmla="*/ 0 w 5191065"/>
                  <a:gd name="connsiteY32" fmla="*/ 0 h 3836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191065" h="3836371" extrusionOk="0">
                    <a:moveTo>
                      <a:pt x="0" y="0"/>
                    </a:moveTo>
                    <a:cubicBezTo>
                      <a:pt x="115223" y="-15795"/>
                      <a:pt x="359143" y="30703"/>
                      <a:pt x="524874" y="0"/>
                    </a:cubicBezTo>
                    <a:cubicBezTo>
                      <a:pt x="690605" y="-30703"/>
                      <a:pt x="855014" y="41454"/>
                      <a:pt x="945927" y="0"/>
                    </a:cubicBezTo>
                    <a:cubicBezTo>
                      <a:pt x="1036840" y="-41454"/>
                      <a:pt x="1445113" y="65481"/>
                      <a:pt x="1626534" y="0"/>
                    </a:cubicBezTo>
                    <a:cubicBezTo>
                      <a:pt x="1807955" y="-65481"/>
                      <a:pt x="1979978" y="45368"/>
                      <a:pt x="2151408" y="0"/>
                    </a:cubicBezTo>
                    <a:cubicBezTo>
                      <a:pt x="2322838" y="-45368"/>
                      <a:pt x="2485050" y="2197"/>
                      <a:pt x="2676282" y="0"/>
                    </a:cubicBezTo>
                    <a:cubicBezTo>
                      <a:pt x="2867514" y="-2197"/>
                      <a:pt x="3027707" y="73914"/>
                      <a:pt x="3356889" y="0"/>
                    </a:cubicBezTo>
                    <a:cubicBezTo>
                      <a:pt x="3686071" y="-73914"/>
                      <a:pt x="3668852" y="39801"/>
                      <a:pt x="3829852" y="0"/>
                    </a:cubicBezTo>
                    <a:cubicBezTo>
                      <a:pt x="3990852" y="-39801"/>
                      <a:pt x="4280113" y="35416"/>
                      <a:pt x="4510459" y="0"/>
                    </a:cubicBezTo>
                    <a:cubicBezTo>
                      <a:pt x="4740805" y="-35416"/>
                      <a:pt x="5050709" y="57195"/>
                      <a:pt x="5191065" y="0"/>
                    </a:cubicBezTo>
                    <a:cubicBezTo>
                      <a:pt x="5223723" y="242270"/>
                      <a:pt x="5131153" y="306424"/>
                      <a:pt x="5191065" y="548053"/>
                    </a:cubicBezTo>
                    <a:cubicBezTo>
                      <a:pt x="5250977" y="789682"/>
                      <a:pt x="5189565" y="928968"/>
                      <a:pt x="5191065" y="1096106"/>
                    </a:cubicBezTo>
                    <a:cubicBezTo>
                      <a:pt x="5192565" y="1263244"/>
                      <a:pt x="5120918" y="1424385"/>
                      <a:pt x="5191065" y="1682523"/>
                    </a:cubicBezTo>
                    <a:cubicBezTo>
                      <a:pt x="5261212" y="1940661"/>
                      <a:pt x="5144210" y="1965980"/>
                      <a:pt x="5191065" y="2115485"/>
                    </a:cubicBezTo>
                    <a:cubicBezTo>
                      <a:pt x="5237920" y="2264990"/>
                      <a:pt x="5144950" y="2508047"/>
                      <a:pt x="5191065" y="2663538"/>
                    </a:cubicBezTo>
                    <a:cubicBezTo>
                      <a:pt x="5237180" y="2819029"/>
                      <a:pt x="5158520" y="2987696"/>
                      <a:pt x="5191065" y="3211591"/>
                    </a:cubicBezTo>
                    <a:cubicBezTo>
                      <a:pt x="5223610" y="3435486"/>
                      <a:pt x="5119976" y="3548697"/>
                      <a:pt x="5191065" y="3836371"/>
                    </a:cubicBezTo>
                    <a:cubicBezTo>
                      <a:pt x="4991503" y="3864972"/>
                      <a:pt x="4789328" y="3816406"/>
                      <a:pt x="4562369" y="3836371"/>
                    </a:cubicBezTo>
                    <a:cubicBezTo>
                      <a:pt x="4335410" y="3856336"/>
                      <a:pt x="4273056" y="3767163"/>
                      <a:pt x="3985584" y="3836371"/>
                    </a:cubicBezTo>
                    <a:cubicBezTo>
                      <a:pt x="3698113" y="3905579"/>
                      <a:pt x="3715713" y="3820134"/>
                      <a:pt x="3564531" y="3836371"/>
                    </a:cubicBezTo>
                    <a:cubicBezTo>
                      <a:pt x="3413349" y="3852608"/>
                      <a:pt x="3231659" y="3820228"/>
                      <a:pt x="3091568" y="3836371"/>
                    </a:cubicBezTo>
                    <a:cubicBezTo>
                      <a:pt x="2951477" y="3852514"/>
                      <a:pt x="2697650" y="3784175"/>
                      <a:pt x="2410961" y="3836371"/>
                    </a:cubicBezTo>
                    <a:cubicBezTo>
                      <a:pt x="2124272" y="3888567"/>
                      <a:pt x="2046373" y="3781948"/>
                      <a:pt x="1834176" y="3836371"/>
                    </a:cubicBezTo>
                    <a:cubicBezTo>
                      <a:pt x="1621979" y="3890794"/>
                      <a:pt x="1457556" y="3781836"/>
                      <a:pt x="1361213" y="3836371"/>
                    </a:cubicBezTo>
                    <a:cubicBezTo>
                      <a:pt x="1264870" y="3890906"/>
                      <a:pt x="902917" y="3783180"/>
                      <a:pt x="784428" y="3836371"/>
                    </a:cubicBezTo>
                    <a:cubicBezTo>
                      <a:pt x="665940" y="3889562"/>
                      <a:pt x="192724" y="3744667"/>
                      <a:pt x="0" y="3836371"/>
                    </a:cubicBezTo>
                    <a:cubicBezTo>
                      <a:pt x="-12653" y="3626634"/>
                      <a:pt x="49930" y="3534811"/>
                      <a:pt x="0" y="3403409"/>
                    </a:cubicBezTo>
                    <a:cubicBezTo>
                      <a:pt x="-49930" y="3272007"/>
                      <a:pt x="24904" y="2973382"/>
                      <a:pt x="0" y="2816992"/>
                    </a:cubicBezTo>
                    <a:cubicBezTo>
                      <a:pt x="-24904" y="2660602"/>
                      <a:pt x="34830" y="2525671"/>
                      <a:pt x="0" y="2345667"/>
                    </a:cubicBezTo>
                    <a:cubicBezTo>
                      <a:pt x="-34830" y="2165664"/>
                      <a:pt x="37574" y="1910665"/>
                      <a:pt x="0" y="1720886"/>
                    </a:cubicBezTo>
                    <a:cubicBezTo>
                      <a:pt x="-37574" y="1531107"/>
                      <a:pt x="45076" y="1362459"/>
                      <a:pt x="0" y="1211197"/>
                    </a:cubicBezTo>
                    <a:cubicBezTo>
                      <a:pt x="-45076" y="1059935"/>
                      <a:pt x="9893" y="935937"/>
                      <a:pt x="0" y="778235"/>
                    </a:cubicBezTo>
                    <a:cubicBezTo>
                      <a:pt x="-9893" y="620533"/>
                      <a:pt x="69193" y="381307"/>
                      <a:pt x="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464" r="-1160"/>
                </a:stretch>
              </a:blipFill>
              <a:ln w="12700">
                <a:solidFill>
                  <a:schemeClr val="accent6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xmlns:a14="http://schemas.microsoft.com/office/drawing/2010/main" xmlns="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DF9AA3-E14B-BA41-8F1D-D1B55722858D}"/>
                  </a:ext>
                </a:extLst>
              </p:cNvPr>
              <p:cNvSpPr txBox="1"/>
              <p:nvPr/>
            </p:nvSpPr>
            <p:spPr>
              <a:xfrm>
                <a:off x="6634353" y="4504957"/>
                <a:ext cx="5435399" cy="1703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Example: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dirty="0"/>
                  <a:t>item 1 has cost 1 and value 2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dirty="0"/>
                  <a:t>item 2 has cost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/>
                  <a:t> and value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/>
                  <a:t> (for some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dirty="0"/>
                  <a:t>the budget is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DF9AA3-E14B-BA41-8F1D-D1B557228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353" y="4504957"/>
                <a:ext cx="5435399" cy="1703030"/>
              </a:xfrm>
              <a:prstGeom prst="rect">
                <a:avLst/>
              </a:prstGeom>
              <a:blipFill>
                <a:blip r:embed="rId7"/>
                <a:stretch>
                  <a:fillRect l="-897" r="-112"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5AD17-E7B9-F745-B843-9F745DC1424E}"/>
                  </a:ext>
                </a:extLst>
              </p:cNvPr>
              <p:cNvSpPr txBox="1"/>
              <p:nvPr/>
            </p:nvSpPr>
            <p:spPr>
              <a:xfrm>
                <a:off x="5038067" y="4645318"/>
                <a:ext cx="1444488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5AD17-E7B9-F745-B843-9F745DC1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067" y="4645318"/>
                <a:ext cx="1444488" cy="862608"/>
              </a:xfrm>
              <a:prstGeom prst="rect">
                <a:avLst/>
              </a:prstGeom>
              <a:blipFill>
                <a:blip r:embed="rId8"/>
                <a:stretch>
                  <a:fillRect t="-2899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5700CE8-9FD7-7B48-88CD-8C4CD11F8E1B}"/>
              </a:ext>
            </a:extLst>
          </p:cNvPr>
          <p:cNvSpPr txBox="1"/>
          <p:nvPr/>
        </p:nvSpPr>
        <p:spPr>
          <a:xfrm>
            <a:off x="1046908" y="6219073"/>
            <a:ext cx="464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Previous rounding technique does not work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9DDD07-EB60-4B48-B687-6C2E93C6B694}"/>
              </a:ext>
            </a:extLst>
          </p:cNvPr>
          <p:cNvCxnSpPr>
            <a:cxnSpLocks/>
          </p:cNvCxnSpPr>
          <p:nvPr/>
        </p:nvCxnSpPr>
        <p:spPr>
          <a:xfrm>
            <a:off x="5729011" y="5598657"/>
            <a:ext cx="710078" cy="2498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27536-634D-2F4E-B01A-6E3273FFD134}"/>
              </a:ext>
            </a:extLst>
          </p:cNvPr>
          <p:cNvCxnSpPr>
            <a:cxnSpLocks/>
          </p:cNvCxnSpPr>
          <p:nvPr/>
        </p:nvCxnSpPr>
        <p:spPr>
          <a:xfrm flipH="1">
            <a:off x="4875837" y="5630793"/>
            <a:ext cx="701376" cy="558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1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/>
      <p:bldP spid="11" grpId="0" animBg="1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1F282-FF4F-0241-9CDC-0A8E3028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2770209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BEEB98A-51AC-364A-881B-910C290C8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3" t="20933" r="19202"/>
          <a:stretch/>
        </p:blipFill>
        <p:spPr>
          <a:xfrm>
            <a:off x="676920" y="1711026"/>
            <a:ext cx="4325388" cy="1664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7C3DDA-83F6-964E-96CA-FF8552263C10}"/>
                  </a:ext>
                </a:extLst>
              </p:cNvPr>
              <p:cNvSpPr txBox="1"/>
              <p:nvPr/>
            </p:nvSpPr>
            <p:spPr>
              <a:xfrm>
                <a:off x="1161961" y="1190646"/>
                <a:ext cx="35500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Greedy Algorithm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𝑨𝑳𝑮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7C3DDA-83F6-964E-96CA-FF8552263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61" y="1190646"/>
                <a:ext cx="3550023" cy="400110"/>
              </a:xfrm>
              <a:prstGeom prst="rect">
                <a:avLst/>
              </a:prstGeom>
              <a:blipFill>
                <a:blip r:embed="rId4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EEC29A-469C-F740-AB45-38159671971F}"/>
              </a:ext>
            </a:extLst>
          </p:cNvPr>
          <p:cNvCxnSpPr/>
          <p:nvPr/>
        </p:nvCxnSpPr>
        <p:spPr>
          <a:xfrm>
            <a:off x="676920" y="1603721"/>
            <a:ext cx="43253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8E59F-6DA6-E548-92CF-689002DCD9EC}"/>
              </a:ext>
            </a:extLst>
          </p:cNvPr>
          <p:cNvSpPr txBox="1"/>
          <p:nvPr/>
        </p:nvSpPr>
        <p:spPr>
          <a:xfrm>
            <a:off x="653143" y="449944"/>
            <a:ext cx="456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Greedy Algorithm of 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E3D049-CF9B-EB46-B192-3CDC55F44FE1}"/>
                  </a:ext>
                </a:extLst>
              </p:cNvPr>
              <p:cNvSpPr txBox="1"/>
              <p:nvPr/>
            </p:nvSpPr>
            <p:spPr>
              <a:xfrm>
                <a:off x="464839" y="3704486"/>
                <a:ext cx="5435399" cy="1703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70C0"/>
                    </a:solidFill>
                  </a:rPr>
                  <a:t>Example: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dirty="0"/>
                  <a:t>item 1 has cost 1 and value 2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dirty="0"/>
                  <a:t>item 2 has cost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/>
                  <a:t> and value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HK" dirty="0"/>
                  <a:t> (for some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HK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dirty="0"/>
                  <a:t>budget is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E3D049-CF9B-EB46-B192-3CDC55F4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39" y="3704486"/>
                <a:ext cx="5435399" cy="1703030"/>
              </a:xfrm>
              <a:prstGeom prst="rect">
                <a:avLst/>
              </a:prstGeom>
              <a:blipFill>
                <a:blip r:embed="rId5"/>
                <a:stretch>
                  <a:fillRect l="-897" r="-112"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87D5EA-96A5-0040-8547-1342760D35BE}"/>
              </a:ext>
            </a:extLst>
          </p:cNvPr>
          <p:cNvSpPr txBox="1"/>
          <p:nvPr/>
        </p:nvSpPr>
        <p:spPr>
          <a:xfrm>
            <a:off x="1161961" y="5640478"/>
            <a:ext cx="3281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Not a constant approximation!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C67825-CCA9-C945-86B8-2072126A47BF}"/>
              </a:ext>
            </a:extLst>
          </p:cNvPr>
          <p:cNvCxnSpPr>
            <a:cxnSpLocks/>
          </p:cNvCxnSpPr>
          <p:nvPr/>
        </p:nvCxnSpPr>
        <p:spPr>
          <a:xfrm>
            <a:off x="3428831" y="2896840"/>
            <a:ext cx="390781" cy="5552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004D7C-FCEB-754F-B6B5-C8FD8905ECBC}"/>
                  </a:ext>
                </a:extLst>
              </p:cNvPr>
              <p:cNvSpPr txBox="1"/>
              <p:nvPr/>
            </p:nvSpPr>
            <p:spPr>
              <a:xfrm>
                <a:off x="1609213" y="3452073"/>
                <a:ext cx="39857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Give up the fractional item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𝐿𝑃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004D7C-FCEB-754F-B6B5-C8FD8905E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213" y="3452073"/>
                <a:ext cx="3985706" cy="400110"/>
              </a:xfrm>
              <a:prstGeom prst="rect">
                <a:avLst/>
              </a:prstGeom>
              <a:blipFill>
                <a:blip r:embed="rId6"/>
                <a:stretch>
                  <a:fillRect l="-158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418276-9D02-9040-88E1-B129807C38FD}"/>
                  </a:ext>
                </a:extLst>
              </p:cNvPr>
              <p:cNvSpPr txBox="1"/>
              <p:nvPr/>
            </p:nvSpPr>
            <p:spPr>
              <a:xfrm>
                <a:off x="6096000" y="449944"/>
                <a:ext cx="4871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418276-9D02-9040-88E1-B129807C3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944"/>
                <a:ext cx="4871526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81D11-A986-9D4F-AA20-5B922C045CE8}"/>
                  </a:ext>
                </a:extLst>
              </p:cNvPr>
              <p:cNvSpPr txBox="1"/>
              <p:nvPr/>
            </p:nvSpPr>
            <p:spPr>
              <a:xfrm>
                <a:off x="5564643" y="1111908"/>
                <a:ext cx="62663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81D11-A986-9D4F-AA20-5B922C045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643" y="1111908"/>
                <a:ext cx="626632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E6CC16-906F-5B40-9A90-528D264CF70B}"/>
                  </a:ext>
                </a:extLst>
              </p:cNvPr>
              <p:cNvSpPr txBox="1"/>
              <p:nvPr/>
            </p:nvSpPr>
            <p:spPr>
              <a:xfrm>
                <a:off x="5404222" y="1618936"/>
                <a:ext cx="37886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𝐴𝐿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E6CC16-906F-5B40-9A90-528D264C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222" y="1618936"/>
                <a:ext cx="3788618" cy="400110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0C4B66A-9026-2743-8018-B50595E4A114}"/>
              </a:ext>
            </a:extLst>
          </p:cNvPr>
          <p:cNvSpPr/>
          <p:nvPr/>
        </p:nvSpPr>
        <p:spPr>
          <a:xfrm>
            <a:off x="10951484" y="1084016"/>
            <a:ext cx="590489" cy="457200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0E5667-92EB-E24F-AFEE-6D53CC35DAE5}"/>
                  </a:ext>
                </a:extLst>
              </p:cNvPr>
              <p:cNvSpPr txBox="1"/>
              <p:nvPr/>
            </p:nvSpPr>
            <p:spPr>
              <a:xfrm>
                <a:off x="1353395" y="6136471"/>
                <a:ext cx="27134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rgbClr val="0070C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𝐴𝐿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0E5667-92EB-E24F-AFEE-6D53CC35D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395" y="6136471"/>
                <a:ext cx="2713460" cy="400110"/>
              </a:xfrm>
              <a:prstGeom prst="rect">
                <a:avLst/>
              </a:prstGeom>
              <a:blipFill>
                <a:blip r:embed="rId10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114293-4F46-2F46-A843-E46807AFFBF6}"/>
              </a:ext>
            </a:extLst>
          </p:cNvPr>
          <p:cNvCxnSpPr>
            <a:cxnSpLocks/>
          </p:cNvCxnSpPr>
          <p:nvPr/>
        </p:nvCxnSpPr>
        <p:spPr>
          <a:xfrm flipH="1">
            <a:off x="9915596" y="1650875"/>
            <a:ext cx="1051932" cy="7010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50687EF-D707-224E-BAC5-23A1B0AE1408}"/>
              </a:ext>
            </a:extLst>
          </p:cNvPr>
          <p:cNvSpPr txBox="1"/>
          <p:nvPr/>
        </p:nvSpPr>
        <p:spPr>
          <a:xfrm>
            <a:off x="6214302" y="2354642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single item that can be put in the 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620534-CC83-C344-8438-7764A80E15B6}"/>
                  </a:ext>
                </a:extLst>
              </p:cNvPr>
              <p:cNvSpPr txBox="1"/>
              <p:nvPr/>
            </p:nvSpPr>
            <p:spPr>
              <a:xfrm>
                <a:off x="6085311" y="2889311"/>
                <a:ext cx="52579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𝑨𝑳𝑮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: </a:t>
                </a:r>
                <a:r>
                  <a:rPr lang="en-US" sz="2000" dirty="0"/>
                  <a:t>Select the item with largest value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620534-CC83-C344-8438-7764A80E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311" y="2889311"/>
                <a:ext cx="5257930" cy="400110"/>
              </a:xfrm>
              <a:prstGeom prst="rect">
                <a:avLst/>
              </a:prstGeom>
              <a:blipFill>
                <a:blip r:embed="rId11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9490E22-EF94-E84F-9710-56B79842496A}"/>
              </a:ext>
            </a:extLst>
          </p:cNvPr>
          <p:cNvSpPr/>
          <p:nvPr/>
        </p:nvSpPr>
        <p:spPr>
          <a:xfrm>
            <a:off x="5945690" y="4104596"/>
            <a:ext cx="5612326" cy="1358341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121A74-ADAB-E045-A616-8868449C9887}"/>
                  </a:ext>
                </a:extLst>
              </p:cNvPr>
              <p:cNvSpPr txBox="1"/>
              <p:nvPr/>
            </p:nvSpPr>
            <p:spPr>
              <a:xfrm>
                <a:off x="10530192" y="1917324"/>
                <a:ext cx="1387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𝐴𝐿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121A74-ADAB-E045-A616-8868449C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92" y="1917324"/>
                <a:ext cx="138723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4CE1D1-8774-614D-AC7A-DE256688F472}"/>
                  </a:ext>
                </a:extLst>
              </p:cNvPr>
              <p:cNvSpPr txBox="1"/>
              <p:nvPr/>
            </p:nvSpPr>
            <p:spPr>
              <a:xfrm>
                <a:off x="6797543" y="3351562"/>
                <a:ext cx="37033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𝐴𝐿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𝐴𝐿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4CE1D1-8774-614D-AC7A-DE256688F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43" y="3351562"/>
                <a:ext cx="370332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A7206F-2115-694E-B5CB-005511F28133}"/>
                  </a:ext>
                </a:extLst>
              </p:cNvPr>
              <p:cNvSpPr txBox="1"/>
              <p:nvPr/>
            </p:nvSpPr>
            <p:spPr>
              <a:xfrm>
                <a:off x="6085311" y="4500270"/>
                <a:ext cx="5257930" cy="40011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𝑨𝑳𝑮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tx1"/>
                    </a:solidFill>
                  </a:rPr>
                  <a:t>Return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𝐴𝐿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𝐴𝐿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A7206F-2115-694E-B5CB-005511F28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311" y="4500270"/>
                <a:ext cx="5257930" cy="400110"/>
              </a:xfrm>
              <a:prstGeom prst="rect">
                <a:avLst/>
              </a:prstGeom>
              <a:blipFill>
                <a:blip r:embed="rId1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3C3249-DFE6-EA4F-9627-62B9D20A7BD6}"/>
                  </a:ext>
                </a:extLst>
              </p:cNvPr>
              <p:cNvSpPr txBox="1"/>
              <p:nvPr/>
            </p:nvSpPr>
            <p:spPr>
              <a:xfrm>
                <a:off x="6276884" y="4965222"/>
                <a:ext cx="48854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𝑂𝑃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𝐿𝑃</m:t>
                          </m:r>
                        </m:sub>
                      </m:sSub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=2⋅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3C3249-DFE6-EA4F-9627-62B9D20A7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84" y="4965222"/>
                <a:ext cx="488547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D10BB4A-74E4-8246-9478-C5107366BF36}"/>
                  </a:ext>
                </a:extLst>
              </p:cNvPr>
              <p:cNvSpPr/>
              <p:nvPr/>
            </p:nvSpPr>
            <p:spPr>
              <a:xfrm>
                <a:off x="5654091" y="5716797"/>
                <a:ext cx="6120369" cy="7964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C00000"/>
                    </a:solidFill>
                  </a:rPr>
                  <a:t>Theorem</a:t>
                </a:r>
                <a:r>
                  <a:rPr lang="en-HK" sz="2000" dirty="0">
                    <a:solidFill>
                      <a:schemeClr val="tx1"/>
                    </a:solidFill>
                  </a:rPr>
                  <a:t>. </a:t>
                </a:r>
              </a:p>
              <a:p>
                <a:pPr algn="ctr"/>
                <a:r>
                  <a:rPr lang="en-HK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𝑨𝑳𝑮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is </a:t>
                </a:r>
                <a:r>
                  <a:rPr lang="en-HK" sz="2000" b="1" dirty="0">
                    <a:solidFill>
                      <a:schemeClr val="tx1"/>
                    </a:solidFill>
                  </a:rPr>
                  <a:t>2-approximation poly-time algorithm</a:t>
                </a:r>
                <a:r>
                  <a:rPr lang="en-HK" sz="2000" dirty="0">
                    <a:solidFill>
                      <a:schemeClr val="tx1"/>
                    </a:solidFill>
                  </a:rPr>
                  <a:t>. 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D10BB4A-74E4-8246-9478-C5107366B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91" y="5716797"/>
                <a:ext cx="6120369" cy="796440"/>
              </a:xfrm>
              <a:prstGeom prst="rect">
                <a:avLst/>
              </a:prstGeom>
              <a:blipFill>
                <a:blip r:embed="rId1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4CE2C7B-2D81-A24F-8D8D-72E8DAC1C106}"/>
              </a:ext>
            </a:extLst>
          </p:cNvPr>
          <p:cNvSpPr txBox="1"/>
          <p:nvPr/>
        </p:nvSpPr>
        <p:spPr>
          <a:xfrm>
            <a:off x="7750701" y="3927269"/>
            <a:ext cx="200230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Algorithm ALG</a:t>
            </a:r>
          </a:p>
        </p:txBody>
      </p:sp>
    </p:spTree>
    <p:extLst>
      <p:ext uri="{BB962C8B-B14F-4D97-AF65-F5344CB8AC3E}">
        <p14:creationId xmlns:p14="http://schemas.microsoft.com/office/powerpoint/2010/main" val="16059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  <p:bldP spid="14" grpId="0"/>
      <p:bldP spid="16" grpId="0"/>
      <p:bldP spid="18" grpId="0"/>
      <p:bldP spid="19" grpId="0" animBg="1"/>
      <p:bldP spid="20" grpId="0"/>
      <p:bldP spid="23" grpId="0"/>
      <p:bldP spid="24" grpId="0"/>
      <p:bldP spid="25" grpId="0" animBg="1"/>
      <p:bldP spid="27" grpId="0"/>
      <p:bldP spid="28" grpId="0"/>
      <p:bldP spid="30" grpId="0" animBg="1"/>
      <p:bldP spid="31" grpId="0"/>
      <p:bldP spid="3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DC168-10A9-6D46-AA96-3A6DC8EF49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833" y="1258287"/>
                <a:ext cx="10829824" cy="49960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HK" dirty="0"/>
                  <a:t>: </a:t>
                </a:r>
                <a:r>
                  <a:rPr lang="en-HK" b="1" dirty="0">
                    <a:solidFill>
                      <a:srgbClr val="0070C0"/>
                    </a:solidFill>
                  </a:rPr>
                  <a:t>subset</a:t>
                </a:r>
                <a:r>
                  <a:rPr lang="en-HK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dirty="0"/>
                  <a:t> with </a:t>
                </a:r>
                <a:r>
                  <a:rPr lang="en-HK" b="1" dirty="0" smtClean="0">
                    <a:solidFill>
                      <a:srgbClr val="0070C0"/>
                    </a:solidFill>
                  </a:rPr>
                  <a:t>minimum</a:t>
                </a:r>
                <a:r>
                  <a:rPr lang="en-HK" dirty="0" smtClean="0"/>
                  <a:t> </a:t>
                </a:r>
                <a:r>
                  <a:rPr lang="en-HK" dirty="0"/>
                  <a:t>cost which has value </a:t>
                </a:r>
                <a:r>
                  <a:rPr lang="en-HK" b="1" dirty="0">
                    <a:solidFill>
                      <a:srgbClr val="0070C0"/>
                    </a:solidFill>
                  </a:rPr>
                  <a:t>exactly</a:t>
                </a:r>
                <a:r>
                  <a:rPr lang="en-HK" dirty="0"/>
                  <a:t>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HK" dirty="0"/>
                  <a:t>.</a:t>
                </a: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mr>
                        </m:m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b="0" i="0" smtClean="0"/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HK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does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not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exist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HK"/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HK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HK" dirty="0"/>
                  <a:t>Consider the following recurrence: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en-HK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HK"/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HK"/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 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nor/>
                                </m:rPr>
                                <a:rPr lang="en-HK"/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∪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e>
                                  </m:func>
                                </m:e>
                              </m:func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en-HK"/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HK"/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HK">
                                  <a:solidFill>
                                    <a:srgbClr val="C00000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HK"/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HK" dirty="0"/>
                  <a:t>This recurrence computes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HK" dirty="0"/>
                  <a:t> for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dirty="0"/>
                  <a:t> and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∈{0,1,⋯,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HK" dirty="0"/>
                  <a:t>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HK" dirty="0"/>
                  <a:t>The optimal solution to Knapsack is then given by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HK" i="0" dirty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HK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DC168-10A9-6D46-AA96-3A6DC8EF4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33" y="1258287"/>
                <a:ext cx="10829824" cy="4996090"/>
              </a:xfrm>
              <a:blipFill>
                <a:blip r:embed="rId2"/>
                <a:stretch>
                  <a:fillRect l="-225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DBDB-2C3B-C046-A197-645EF3BC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BFB511-B3D0-BB4C-A538-4F413837CE11}"/>
              </a:ext>
            </a:extLst>
          </p:cNvPr>
          <p:cNvSpPr/>
          <p:nvPr/>
        </p:nvSpPr>
        <p:spPr>
          <a:xfrm>
            <a:off x="505833" y="603623"/>
            <a:ext cx="5074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Dynamic Programming Algorithm for Knapsack</a:t>
            </a:r>
            <a:endParaRPr lang="en-HK" sz="2000" b="1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86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70F7-B214-9E40-BEE9-3FA272B7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18394"/>
            <a:ext cx="9810604" cy="1216024"/>
          </a:xfrm>
        </p:spPr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Travelling Salesman Problem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2B12E-DAB2-E444-9478-77295A8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FD7DC-572C-AF41-883D-9473D9B8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2030B1-155F-5649-9E21-DC994C038C4B}"/>
                  </a:ext>
                </a:extLst>
              </p:cNvPr>
              <p:cNvSpPr/>
              <p:nvPr/>
            </p:nvSpPr>
            <p:spPr>
              <a:xfrm>
                <a:off x="704890" y="1378667"/>
                <a:ext cx="6622216" cy="245204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We are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and a nonnegative integer </a:t>
                </a:r>
                <a:r>
                  <a:rPr lang="en-US" dirty="0">
                    <a:solidFill>
                      <a:srgbClr val="C00000"/>
                    </a:solidFill>
                  </a:rPr>
                  <a:t>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between any two cities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(assume that the distances are symmetric, that is,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We are asked to find the </a:t>
                </a:r>
                <a:r>
                  <a:rPr lang="en-US" dirty="0">
                    <a:solidFill>
                      <a:srgbClr val="C00000"/>
                    </a:solidFill>
                  </a:rPr>
                  <a:t>shortest tour of the cities </a:t>
                </a:r>
                <a:r>
                  <a:rPr lang="en-US" dirty="0"/>
                  <a:t>-- that is, the permutation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+1))</m:t>
                    </m:r>
                  </m:oMath>
                </a14:m>
                <a:r>
                  <a:rPr lang="en-US" dirty="0"/>
                  <a:t> (where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we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as small as possible.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2030B1-155F-5649-9E21-DC994C038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0" y="1378667"/>
                <a:ext cx="6622216" cy="2452045"/>
              </a:xfrm>
              <a:prstGeom prst="rect">
                <a:avLst/>
              </a:prstGeom>
              <a:blipFill>
                <a:blip r:embed="rId2"/>
                <a:stretch>
                  <a:fillRect l="-735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ravelling Salesman Problem in Java - Javatpoint">
            <a:extLst>
              <a:ext uri="{FF2B5EF4-FFF2-40B4-BE49-F238E27FC236}">
                <a16:creationId xmlns:a16="http://schemas.microsoft.com/office/drawing/2014/main" id="{D2341FFD-63F0-B147-AA58-10BCE40ED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2"/>
          <a:stretch/>
        </p:blipFill>
        <p:spPr bwMode="auto">
          <a:xfrm>
            <a:off x="7479593" y="790765"/>
            <a:ext cx="3934544" cy="30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380F99-3A06-E546-9F29-5A6BCAC037DB}"/>
              </a:ext>
            </a:extLst>
          </p:cNvPr>
          <p:cNvSpPr/>
          <p:nvPr/>
        </p:nvSpPr>
        <p:spPr>
          <a:xfrm>
            <a:off x="1338680" y="593626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D548-4F40-DE4E-AAB4-6E0E0601072C}"/>
                  </a:ext>
                </a:extLst>
              </p:cNvPr>
              <p:cNvSpPr txBox="1"/>
              <p:nvPr/>
            </p:nvSpPr>
            <p:spPr>
              <a:xfrm>
                <a:off x="233779" y="4154088"/>
                <a:ext cx="73421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HK" sz="2000" dirty="0"/>
                  <a:t>A special case is when edge lengths </a:t>
                </a:r>
                <a:r>
                  <a:rPr lang="en-HK" sz="2000" dirty="0" smtClean="0"/>
                  <a:t>satisfy </a:t>
                </a:r>
                <a:r>
                  <a:rPr lang="en-HK" sz="2000" b="1" dirty="0">
                    <a:solidFill>
                      <a:srgbClr val="C00000"/>
                    </a:solidFill>
                  </a:rPr>
                  <a:t>triangle inequality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/>
                  <a:t> for any vertices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HK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D548-4F40-DE4E-AAB4-6E0E06010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9" y="4154088"/>
                <a:ext cx="7342180" cy="1015663"/>
              </a:xfrm>
              <a:prstGeom prst="rect">
                <a:avLst/>
              </a:prstGeom>
              <a:blipFill>
                <a:blip r:embed="rId4"/>
                <a:stretch>
                  <a:fillRect l="-830" r="-415" b="-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243BAB-6865-DF46-A1EE-D46E4C6D2498}"/>
                  </a:ext>
                </a:extLst>
              </p:cNvPr>
              <p:cNvSpPr txBox="1"/>
              <p:nvPr/>
            </p:nvSpPr>
            <p:spPr>
              <a:xfrm>
                <a:off x="900229" y="5886299"/>
                <a:ext cx="9922970" cy="502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⋯+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/>
                  <a:t> for any vertices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HK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243BAB-6865-DF46-A1EE-D46E4C6D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29" y="5886299"/>
                <a:ext cx="9922970" cy="502061"/>
              </a:xfrm>
              <a:prstGeom prst="rect">
                <a:avLst/>
              </a:prstGeom>
              <a:blipFill>
                <a:blip r:embed="rId5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ADABE7CE-FA9D-D941-85C1-1852357EA174}"/>
              </a:ext>
            </a:extLst>
          </p:cNvPr>
          <p:cNvSpPr/>
          <p:nvPr/>
        </p:nvSpPr>
        <p:spPr>
          <a:xfrm>
            <a:off x="3002354" y="5242300"/>
            <a:ext cx="687300" cy="587901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23BC61-E629-9F43-8760-BEEB217938C7}"/>
              </a:ext>
            </a:extLst>
          </p:cNvPr>
          <p:cNvCxnSpPr>
            <a:cxnSpLocks/>
          </p:cNvCxnSpPr>
          <p:nvPr/>
        </p:nvCxnSpPr>
        <p:spPr>
          <a:xfrm>
            <a:off x="8862480" y="1112561"/>
            <a:ext cx="131545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D5329B-581E-B44E-9501-FCA4E982EFBA}"/>
              </a:ext>
            </a:extLst>
          </p:cNvPr>
          <p:cNvCxnSpPr>
            <a:cxnSpLocks/>
          </p:cNvCxnSpPr>
          <p:nvPr/>
        </p:nvCxnSpPr>
        <p:spPr>
          <a:xfrm flipV="1">
            <a:off x="7964122" y="1369236"/>
            <a:ext cx="465221" cy="63150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04B9EC-39A8-9745-9CC1-E71DCB439452}"/>
              </a:ext>
            </a:extLst>
          </p:cNvPr>
          <p:cNvCxnSpPr>
            <a:cxnSpLocks/>
          </p:cNvCxnSpPr>
          <p:nvPr/>
        </p:nvCxnSpPr>
        <p:spPr>
          <a:xfrm>
            <a:off x="7899953" y="2500364"/>
            <a:ext cx="1251285" cy="87413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505201-D105-444F-A834-3EBA59298340}"/>
              </a:ext>
            </a:extLst>
          </p:cNvPr>
          <p:cNvCxnSpPr>
            <a:cxnSpLocks/>
          </p:cNvCxnSpPr>
          <p:nvPr/>
        </p:nvCxnSpPr>
        <p:spPr>
          <a:xfrm flipH="1" flipV="1">
            <a:off x="9188389" y="2309950"/>
            <a:ext cx="195308" cy="92359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E93181-FD52-E949-B4AA-9294566B8756}"/>
              </a:ext>
            </a:extLst>
          </p:cNvPr>
          <p:cNvCxnSpPr>
            <a:cxnSpLocks/>
          </p:cNvCxnSpPr>
          <p:nvPr/>
        </p:nvCxnSpPr>
        <p:spPr>
          <a:xfrm>
            <a:off x="10627111" y="1353194"/>
            <a:ext cx="449179" cy="1469268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811C4D-C9FC-474B-A4D0-EE73DE65FFEA}"/>
              </a:ext>
            </a:extLst>
          </p:cNvPr>
          <p:cNvSpPr txBox="1"/>
          <p:nvPr/>
        </p:nvSpPr>
        <p:spPr>
          <a:xfrm>
            <a:off x="7667214" y="3935558"/>
            <a:ext cx="3320715" cy="615553"/>
          </a:xfrm>
          <a:custGeom>
            <a:avLst/>
            <a:gdLst>
              <a:gd name="connsiteX0" fmla="*/ 0 w 3320715"/>
              <a:gd name="connsiteY0" fmla="*/ 0 h 615553"/>
              <a:gd name="connsiteX1" fmla="*/ 520245 w 3320715"/>
              <a:gd name="connsiteY1" fmla="*/ 0 h 615553"/>
              <a:gd name="connsiteX2" fmla="*/ 974076 w 3320715"/>
              <a:gd name="connsiteY2" fmla="*/ 0 h 615553"/>
              <a:gd name="connsiteX3" fmla="*/ 1593943 w 3320715"/>
              <a:gd name="connsiteY3" fmla="*/ 0 h 615553"/>
              <a:gd name="connsiteX4" fmla="*/ 2114189 w 3320715"/>
              <a:gd name="connsiteY4" fmla="*/ 0 h 615553"/>
              <a:gd name="connsiteX5" fmla="*/ 2634434 w 3320715"/>
              <a:gd name="connsiteY5" fmla="*/ 0 h 615553"/>
              <a:gd name="connsiteX6" fmla="*/ 3320715 w 3320715"/>
              <a:gd name="connsiteY6" fmla="*/ 0 h 615553"/>
              <a:gd name="connsiteX7" fmla="*/ 3320715 w 3320715"/>
              <a:gd name="connsiteY7" fmla="*/ 295465 h 615553"/>
              <a:gd name="connsiteX8" fmla="*/ 3320715 w 3320715"/>
              <a:gd name="connsiteY8" fmla="*/ 615553 h 615553"/>
              <a:gd name="connsiteX9" fmla="*/ 2833677 w 3320715"/>
              <a:gd name="connsiteY9" fmla="*/ 615553 h 615553"/>
              <a:gd name="connsiteX10" fmla="*/ 2280224 w 3320715"/>
              <a:gd name="connsiteY10" fmla="*/ 615553 h 615553"/>
              <a:gd name="connsiteX11" fmla="*/ 1726772 w 3320715"/>
              <a:gd name="connsiteY11" fmla="*/ 615553 h 615553"/>
              <a:gd name="connsiteX12" fmla="*/ 1206526 w 3320715"/>
              <a:gd name="connsiteY12" fmla="*/ 615553 h 615553"/>
              <a:gd name="connsiteX13" fmla="*/ 586660 w 3320715"/>
              <a:gd name="connsiteY13" fmla="*/ 615553 h 615553"/>
              <a:gd name="connsiteX14" fmla="*/ 0 w 3320715"/>
              <a:gd name="connsiteY14" fmla="*/ 615553 h 615553"/>
              <a:gd name="connsiteX15" fmla="*/ 0 w 3320715"/>
              <a:gd name="connsiteY15" fmla="*/ 320088 h 615553"/>
              <a:gd name="connsiteX16" fmla="*/ 0 w 3320715"/>
              <a:gd name="connsiteY16" fmla="*/ 0 h 6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0715" h="615553" extrusionOk="0">
                <a:moveTo>
                  <a:pt x="0" y="0"/>
                </a:moveTo>
                <a:cubicBezTo>
                  <a:pt x="193141" y="-20870"/>
                  <a:pt x="269644" y="14398"/>
                  <a:pt x="520245" y="0"/>
                </a:cubicBezTo>
                <a:cubicBezTo>
                  <a:pt x="770846" y="-14398"/>
                  <a:pt x="853301" y="39930"/>
                  <a:pt x="974076" y="0"/>
                </a:cubicBezTo>
                <a:cubicBezTo>
                  <a:pt x="1094851" y="-39930"/>
                  <a:pt x="1353595" y="72835"/>
                  <a:pt x="1593943" y="0"/>
                </a:cubicBezTo>
                <a:cubicBezTo>
                  <a:pt x="1834291" y="-72835"/>
                  <a:pt x="1961057" y="14365"/>
                  <a:pt x="2114189" y="0"/>
                </a:cubicBezTo>
                <a:cubicBezTo>
                  <a:pt x="2267321" y="-14365"/>
                  <a:pt x="2400304" y="26534"/>
                  <a:pt x="2634434" y="0"/>
                </a:cubicBezTo>
                <a:cubicBezTo>
                  <a:pt x="2868565" y="-26534"/>
                  <a:pt x="3182039" y="45152"/>
                  <a:pt x="3320715" y="0"/>
                </a:cubicBezTo>
                <a:cubicBezTo>
                  <a:pt x="3339978" y="65930"/>
                  <a:pt x="3317254" y="203030"/>
                  <a:pt x="3320715" y="295465"/>
                </a:cubicBezTo>
                <a:cubicBezTo>
                  <a:pt x="3324176" y="387900"/>
                  <a:pt x="3298439" y="526427"/>
                  <a:pt x="3320715" y="615553"/>
                </a:cubicBezTo>
                <a:cubicBezTo>
                  <a:pt x="3178585" y="634431"/>
                  <a:pt x="3062143" y="601565"/>
                  <a:pt x="2833677" y="615553"/>
                </a:cubicBezTo>
                <a:cubicBezTo>
                  <a:pt x="2605211" y="629541"/>
                  <a:pt x="2457670" y="589525"/>
                  <a:pt x="2280224" y="615553"/>
                </a:cubicBezTo>
                <a:cubicBezTo>
                  <a:pt x="2102778" y="641581"/>
                  <a:pt x="1850764" y="568320"/>
                  <a:pt x="1726772" y="615553"/>
                </a:cubicBezTo>
                <a:cubicBezTo>
                  <a:pt x="1602780" y="662786"/>
                  <a:pt x="1376621" y="557687"/>
                  <a:pt x="1206526" y="615553"/>
                </a:cubicBezTo>
                <a:cubicBezTo>
                  <a:pt x="1036431" y="673419"/>
                  <a:pt x="858354" y="576399"/>
                  <a:pt x="586660" y="615553"/>
                </a:cubicBezTo>
                <a:cubicBezTo>
                  <a:pt x="314966" y="654707"/>
                  <a:pt x="217877" y="568844"/>
                  <a:pt x="0" y="615553"/>
                </a:cubicBezTo>
                <a:cubicBezTo>
                  <a:pt x="-11486" y="508765"/>
                  <a:pt x="10883" y="443593"/>
                  <a:pt x="0" y="320088"/>
                </a:cubicBezTo>
                <a:cubicBezTo>
                  <a:pt x="-10883" y="196583"/>
                  <a:pt x="22389" y="14237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Removing any edge from any tour is a </a:t>
            </a:r>
            <a:r>
              <a:rPr lang="en-US" sz="2000" dirty="0">
                <a:solidFill>
                  <a:srgbClr val="C00000"/>
                </a:solidFill>
              </a:rPr>
              <a:t>spanning tree!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C777C-0064-9B49-9540-51B24FA3ED29}"/>
              </a:ext>
            </a:extLst>
          </p:cNvPr>
          <p:cNvSpPr txBox="1"/>
          <p:nvPr/>
        </p:nvSpPr>
        <p:spPr>
          <a:xfrm>
            <a:off x="6430115" y="4987401"/>
            <a:ext cx="486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 minimum one can be found in poly-time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131F03-7597-CA4A-A195-C48708EE16EF}"/>
              </a:ext>
            </a:extLst>
          </p:cNvPr>
          <p:cNvCxnSpPr>
            <a:cxnSpLocks/>
          </p:cNvCxnSpPr>
          <p:nvPr/>
        </p:nvCxnSpPr>
        <p:spPr>
          <a:xfrm flipH="1">
            <a:off x="9530213" y="4623274"/>
            <a:ext cx="218957" cy="3966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8F1EEB-78CF-E147-85B7-E230E61B22C9}"/>
                  </a:ext>
                </a:extLst>
              </p:cNvPr>
              <p:cNvSpPr txBox="1"/>
              <p:nvPr/>
            </p:nvSpPr>
            <p:spPr>
              <a:xfrm>
                <a:off x="8204927" y="5486189"/>
                <a:ext cx="1494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TSP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MST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8F1EEB-78CF-E147-85B7-E230E61B2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27" y="5486189"/>
                <a:ext cx="1494320" cy="400110"/>
              </a:xfrm>
              <a:prstGeom prst="rect">
                <a:avLst/>
              </a:prstGeom>
              <a:blipFill>
                <a:blip r:embed="rId6"/>
                <a:stretch>
                  <a:fillRect l="-5085" t="-9375" r="-33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9383697" y="2098578"/>
            <a:ext cx="547456" cy="278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425344" y="2659350"/>
            <a:ext cx="426356" cy="3620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  <p:bldP spid="3" grpId="0"/>
      <p:bldP spid="14" grpId="0"/>
      <p:bldP spid="7" grpId="0" animBg="1"/>
      <p:bldP spid="24" grpId="0" animBg="1"/>
      <p:bldP spid="23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C5D2D-820A-E345-A556-0A7A98F4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EEFE8-6043-8340-BB8E-BCF527CD761E}"/>
              </a:ext>
            </a:extLst>
          </p:cNvPr>
          <p:cNvSpPr/>
          <p:nvPr/>
        </p:nvSpPr>
        <p:spPr>
          <a:xfrm>
            <a:off x="1357813" y="569187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E6921-61EC-F34D-B6CD-0B13CCEFF68A}"/>
                  </a:ext>
                </a:extLst>
              </p:cNvPr>
              <p:cNvSpPr txBox="1"/>
              <p:nvPr/>
            </p:nvSpPr>
            <p:spPr>
              <a:xfrm>
                <a:off x="428476" y="1342326"/>
                <a:ext cx="6347256" cy="2246769"/>
              </a:xfrm>
              <a:prstGeom prst="rect">
                <a:avLst/>
              </a:prstGeom>
              <a:noFill/>
              <a:ln w="22225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sz="2000" b="1" dirty="0">
                    <a:solidFill>
                      <a:srgbClr val="C00000"/>
                    </a:solidFill>
                  </a:rPr>
                  <a:t> Algorithm ALG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Compute the </a:t>
                </a:r>
                <a:r>
                  <a:rPr lang="en-HK" sz="2000" dirty="0">
                    <a:solidFill>
                      <a:srgbClr val="0070C0"/>
                    </a:solidFill>
                  </a:rPr>
                  <a:t>minimum spanning tree (MST)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HK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HK" sz="2000" dirty="0"/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Perform a </a:t>
                </a:r>
                <a:r>
                  <a:rPr lang="en-HK" sz="2000" dirty="0">
                    <a:solidFill>
                      <a:srgbClr val="0070C0"/>
                    </a:solidFill>
                  </a:rPr>
                  <a:t>depth-first search</a:t>
                </a:r>
                <a:r>
                  <a:rPr lang="en-HK" sz="2000" dirty="0"/>
                  <a:t> of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HK" sz="2000" dirty="0"/>
                  <a:t>, numbering the vertices in the order that we first encounter them. (every vertex is numbered).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Return the cycle obtained by visiting the vertices according to this numbering.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E6921-61EC-F34D-B6CD-0B13CCEFF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6" y="1342326"/>
                <a:ext cx="6347256" cy="2246769"/>
              </a:xfrm>
              <a:prstGeom prst="rect">
                <a:avLst/>
              </a:prstGeom>
              <a:blipFill>
                <a:blip r:embed="rId2"/>
                <a:stretch>
                  <a:fillRect l="-669" t="-536" b="-3485"/>
                </a:stretch>
              </a:blipFill>
              <a:ln w="2222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hanger&#10;&#10;Description automatically generated">
            <a:extLst>
              <a:ext uri="{FF2B5EF4-FFF2-40B4-BE49-F238E27FC236}">
                <a16:creationId xmlns:a16="http://schemas.microsoft.com/office/drawing/2014/main" id="{E12B1549-1658-3E4F-B4C2-90C57FF0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520" y="297319"/>
            <a:ext cx="2200462" cy="2090014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8376A9F2-A8A8-344C-B1F9-EE49A835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561" y="159115"/>
            <a:ext cx="2245531" cy="2129096"/>
          </a:xfrm>
          <a:prstGeom prst="rect">
            <a:avLst/>
          </a:prstGeom>
        </p:spPr>
      </p:pic>
      <p:pic>
        <p:nvPicPr>
          <p:cNvPr id="12" name="Picture 11" descr="A close-up of a clock&#10;&#10;Description automatically generated with low confidence">
            <a:extLst>
              <a:ext uri="{FF2B5EF4-FFF2-40B4-BE49-F238E27FC236}">
                <a16:creationId xmlns:a16="http://schemas.microsoft.com/office/drawing/2014/main" id="{6C909DE8-CCE0-5B4C-BD71-3AE81BF7B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629" y="2271968"/>
            <a:ext cx="2200463" cy="2089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AFCBAD-23D3-2D41-8B3E-C6BA0A12763B}"/>
              </a:ext>
            </a:extLst>
          </p:cNvPr>
          <p:cNvSpPr txBox="1"/>
          <p:nvPr/>
        </p:nvSpPr>
        <p:spPr>
          <a:xfrm>
            <a:off x="402398" y="4046907"/>
            <a:ext cx="593646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Theorem</a:t>
            </a:r>
            <a:r>
              <a:rPr lang="en-HK" sz="2000" dirty="0"/>
              <a:t>. A depth-first ordering of the MST gives a </a:t>
            </a:r>
            <a:r>
              <a:rPr lang="en-HK" sz="2000" dirty="0">
                <a:solidFill>
                  <a:srgbClr val="C00000"/>
                </a:solidFill>
              </a:rPr>
              <a:t>2-approximation</a:t>
            </a:r>
            <a:r>
              <a:rPr lang="en-HK" sz="2000" dirty="0"/>
              <a:t> of the shortest TSP tour.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030A-8547-4A40-8A16-BE7C9C41E806}"/>
              </a:ext>
            </a:extLst>
          </p:cNvPr>
          <p:cNvSpPr txBox="1"/>
          <p:nvPr/>
        </p:nvSpPr>
        <p:spPr>
          <a:xfrm>
            <a:off x="418168" y="5136171"/>
            <a:ext cx="4719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HK" sz="2000" dirty="0">
                <a:solidFill>
                  <a:srgbClr val="0070C0"/>
                </a:solidFill>
              </a:rPr>
              <a:t>OPT</a:t>
            </a:r>
            <a:r>
              <a:rPr lang="en-HK" sz="2000" dirty="0"/>
              <a:t>: the cost of the optimal TSP tour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dirty="0">
                <a:solidFill>
                  <a:srgbClr val="0070C0"/>
                </a:solidFill>
              </a:rPr>
              <a:t>MST</a:t>
            </a:r>
            <a:r>
              <a:rPr lang="en-HK" sz="2000" dirty="0"/>
              <a:t>:  the total length of the MST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dirty="0">
                <a:solidFill>
                  <a:srgbClr val="0070C0"/>
                </a:solidFill>
              </a:rPr>
              <a:t>ALG</a:t>
            </a:r>
            <a:r>
              <a:rPr lang="en-HK" sz="2000" dirty="0"/>
              <a:t>: the length of the tour by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711387-E196-7546-B5A1-E31C64A8F20E}"/>
                  </a:ext>
                </a:extLst>
              </p:cNvPr>
              <p:cNvSpPr txBox="1"/>
              <p:nvPr/>
            </p:nvSpPr>
            <p:spPr>
              <a:xfrm>
                <a:off x="5317013" y="4732630"/>
                <a:ext cx="593646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𝑀𝑆𝑇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2000" dirty="0"/>
                  <a:t>Removing any edge from OPT is a spanning tree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711387-E196-7546-B5A1-E31C64A8F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13" y="4732630"/>
                <a:ext cx="5936464" cy="615553"/>
              </a:xfrm>
              <a:prstGeom prst="rect">
                <a:avLst/>
              </a:prstGeom>
              <a:blipFill>
                <a:blip r:embed="rId6"/>
                <a:stretch>
                  <a:fillRect l="-2559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719C3D-5077-0747-B084-621EE16AA4ED}"/>
                  </a:ext>
                </a:extLst>
              </p:cNvPr>
              <p:cNvSpPr txBox="1"/>
              <p:nvPr/>
            </p:nvSpPr>
            <p:spPr>
              <a:xfrm>
                <a:off x="5317013" y="5667021"/>
                <a:ext cx="6469573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𝐴𝐿𝐺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≤2⋅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𝑀𝑆𝑇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DFS</a:t>
                </a:r>
                <a:r>
                  <a:rPr lang="en-US" sz="2000" dirty="0"/>
                  <a:t> traverses every edge in MST exactly twice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𝑀𝑆𝑇</m:t>
                    </m:r>
                  </m:oMath>
                </a14:m>
                <a:endParaRPr lang="en-US" sz="2000" dirty="0"/>
              </a:p>
              <a:p>
                <a:r>
                  <a:rPr lang="en-HK" sz="2000" dirty="0"/>
                  <a:t>Triangle inequality: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𝐴𝐿𝐺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𝐷𝐹𝑆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𝑀𝑆𝑇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719C3D-5077-0747-B084-621EE16A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13" y="5667021"/>
                <a:ext cx="6469573" cy="923330"/>
              </a:xfrm>
              <a:prstGeom prst="rect">
                <a:avLst/>
              </a:prstGeom>
              <a:blipFill>
                <a:blip r:embed="rId7"/>
                <a:stretch>
                  <a:fillRect l="-2356" r="-1131" b="-16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175B85-59E1-E44F-A61D-8126D58ED7D1}"/>
              </a:ext>
            </a:extLst>
          </p:cNvPr>
          <p:cNvSpPr txBox="1"/>
          <p:nvPr/>
        </p:nvSpPr>
        <p:spPr>
          <a:xfrm>
            <a:off x="7135311" y="2786243"/>
            <a:ext cx="1878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000" dirty="0">
                <a:effectLst/>
              </a:rPr>
              <a:t>moving directly from each node to the next </a:t>
            </a:r>
            <a:r>
              <a:rPr lang="en-HK" sz="2000" dirty="0">
                <a:solidFill>
                  <a:srgbClr val="C00000"/>
                </a:solidFill>
                <a:effectLst/>
              </a:rPr>
              <a:t>unvisited</a:t>
            </a:r>
            <a:r>
              <a:rPr lang="en-HK" sz="2000" dirty="0">
                <a:effectLst/>
              </a:rPr>
              <a:t>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5295C2-00E1-AE4E-8DC2-02460657D95E}"/>
              </a:ext>
            </a:extLst>
          </p:cNvPr>
          <p:cNvCxnSpPr>
            <a:cxnSpLocks/>
          </p:cNvCxnSpPr>
          <p:nvPr/>
        </p:nvCxnSpPr>
        <p:spPr>
          <a:xfrm>
            <a:off x="5880847" y="3324979"/>
            <a:ext cx="98943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092EA1-9283-B449-AA3E-21869B8709A6}"/>
              </a:ext>
            </a:extLst>
          </p:cNvPr>
          <p:cNvSpPr txBox="1"/>
          <p:nvPr/>
        </p:nvSpPr>
        <p:spPr>
          <a:xfrm>
            <a:off x="11163076" y="1934616"/>
            <a:ext cx="726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DFS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B2C868-1E59-6845-9F61-6D8E982A35B3}"/>
              </a:ext>
            </a:extLst>
          </p:cNvPr>
          <p:cNvSpPr txBox="1"/>
          <p:nvPr/>
        </p:nvSpPr>
        <p:spPr>
          <a:xfrm>
            <a:off x="8445084" y="1986623"/>
            <a:ext cx="726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MST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1F3850-5C0C-5343-B14A-83103B1ECA22}"/>
              </a:ext>
            </a:extLst>
          </p:cNvPr>
          <p:cNvSpPr txBox="1"/>
          <p:nvPr/>
        </p:nvSpPr>
        <p:spPr>
          <a:xfrm>
            <a:off x="10890180" y="4057910"/>
            <a:ext cx="726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ALG</a:t>
            </a:r>
            <a:endParaRPr lang="en-US" sz="2000" dirty="0"/>
          </a:p>
        </p:txBody>
      </p:sp>
      <p:pic>
        <p:nvPicPr>
          <p:cNvPr id="17" name="Picture 16" descr="A close-up of a clock&#10;&#10;Description automatically generated with low confidence">
            <a:extLst>
              <a:ext uri="{FF2B5EF4-FFF2-40B4-BE49-F238E27FC236}">
                <a16:creationId xmlns:a16="http://schemas.microsoft.com/office/drawing/2014/main" id="{678A85A2-4005-734E-A581-780CC94B8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61" t="67108" r="9672" b="23267"/>
          <a:stretch/>
        </p:blipFill>
        <p:spPr>
          <a:xfrm>
            <a:off x="10995194" y="1588508"/>
            <a:ext cx="274325" cy="201086"/>
          </a:xfrm>
          <a:prstGeom prst="rect">
            <a:avLst/>
          </a:prstGeom>
        </p:spPr>
      </p:pic>
      <p:pic>
        <p:nvPicPr>
          <p:cNvPr id="20" name="Picture 19" descr="A close-up of a clock&#10;&#10;Description automatically generated with low confidence">
            <a:extLst>
              <a:ext uri="{FF2B5EF4-FFF2-40B4-BE49-F238E27FC236}">
                <a16:creationId xmlns:a16="http://schemas.microsoft.com/office/drawing/2014/main" id="{E090CCA5-C8B9-6D4E-8475-C687EA4B5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36" t="86031" r="39946" b="2460"/>
          <a:stretch/>
        </p:blipFill>
        <p:spPr>
          <a:xfrm>
            <a:off x="10296708" y="1935687"/>
            <a:ext cx="330472" cy="24045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89BD1A-A074-CF41-A3E4-A75A9FBB894D}"/>
              </a:ext>
            </a:extLst>
          </p:cNvPr>
          <p:cNvCxnSpPr>
            <a:cxnSpLocks/>
          </p:cNvCxnSpPr>
          <p:nvPr/>
        </p:nvCxnSpPr>
        <p:spPr>
          <a:xfrm flipV="1">
            <a:off x="9856370" y="1342326"/>
            <a:ext cx="550956" cy="306624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12D936-44F4-594D-A387-ED81B893F87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520208" y="1342326"/>
            <a:ext cx="576000" cy="346725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941C5A-A925-524F-9974-632B35817ABD}"/>
              </a:ext>
            </a:extLst>
          </p:cNvPr>
          <p:cNvCxnSpPr>
            <a:endCxn id="17" idx="1"/>
          </p:cNvCxnSpPr>
          <p:nvPr/>
        </p:nvCxnSpPr>
        <p:spPr>
          <a:xfrm>
            <a:off x="9856370" y="1689051"/>
            <a:ext cx="1138824" cy="0"/>
          </a:xfrm>
          <a:prstGeom prst="line">
            <a:avLst/>
          </a:prstGeom>
          <a:ln w="254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7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8" grpId="0"/>
      <p:bldP spid="27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76C5-F26D-924D-83F3-B6707D3C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2410F-C9BE-5540-83D1-E279D6BF7635}"/>
              </a:ext>
            </a:extLst>
          </p:cNvPr>
          <p:cNvSpPr/>
          <p:nvPr/>
        </p:nvSpPr>
        <p:spPr>
          <a:xfrm>
            <a:off x="1295183" y="581713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E00BF-969D-9D47-924C-ECF290291569}"/>
              </a:ext>
            </a:extLst>
          </p:cNvPr>
          <p:cNvSpPr txBox="1"/>
          <p:nvPr/>
        </p:nvSpPr>
        <p:spPr>
          <a:xfrm>
            <a:off x="1822882" y="1256962"/>
            <a:ext cx="815363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about the general case when triangle inequality is not satisfied?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C7FA90-1C30-144D-BC48-F7B8F83AC5B6}"/>
                  </a:ext>
                </a:extLst>
              </p:cNvPr>
              <p:cNvSpPr/>
              <p:nvPr/>
            </p:nvSpPr>
            <p:spPr>
              <a:xfrm>
                <a:off x="528021" y="1744336"/>
                <a:ext cx="3989388" cy="1308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Do we have 2-approximation? 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Do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-approximation?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Do we have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-approximation?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C7FA90-1C30-144D-BC48-F7B8F83AC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" y="1744336"/>
                <a:ext cx="3989388" cy="1308761"/>
              </a:xfrm>
              <a:prstGeom prst="rect">
                <a:avLst/>
              </a:prstGeom>
              <a:blipFill>
                <a:blip r:embed="rId2"/>
                <a:stretch>
                  <a:fillRect l="-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CBD2B5-8CE1-7F47-ABFC-A77C7970C13C}"/>
              </a:ext>
            </a:extLst>
          </p:cNvPr>
          <p:cNvSpPr txBox="1"/>
          <p:nvPr/>
        </p:nvSpPr>
        <p:spPr>
          <a:xfrm>
            <a:off x="5750169" y="325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F276A-7A1D-2B40-928B-74488E11ADA1}"/>
              </a:ext>
            </a:extLst>
          </p:cNvPr>
          <p:cNvSpPr txBox="1"/>
          <p:nvPr/>
        </p:nvSpPr>
        <p:spPr>
          <a:xfrm>
            <a:off x="2138421" y="3256617"/>
            <a:ext cx="205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No, unless P=NP!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09CD0-E2D7-6541-A119-AEB554DA7F27}"/>
                  </a:ext>
                </a:extLst>
              </p:cNvPr>
              <p:cNvSpPr/>
              <p:nvPr/>
            </p:nvSpPr>
            <p:spPr>
              <a:xfrm>
                <a:off x="366920" y="4242575"/>
                <a:ext cx="5567980" cy="1909649"/>
              </a:xfrm>
              <a:custGeom>
                <a:avLst/>
                <a:gdLst>
                  <a:gd name="connsiteX0" fmla="*/ 0 w 5567980"/>
                  <a:gd name="connsiteY0" fmla="*/ 0 h 1780016"/>
                  <a:gd name="connsiteX1" fmla="*/ 807357 w 5567980"/>
                  <a:gd name="connsiteY1" fmla="*/ 0 h 1780016"/>
                  <a:gd name="connsiteX2" fmla="*/ 1559034 w 5567980"/>
                  <a:gd name="connsiteY2" fmla="*/ 0 h 1780016"/>
                  <a:gd name="connsiteX3" fmla="*/ 2255032 w 5567980"/>
                  <a:gd name="connsiteY3" fmla="*/ 0 h 1780016"/>
                  <a:gd name="connsiteX4" fmla="*/ 2951029 w 5567980"/>
                  <a:gd name="connsiteY4" fmla="*/ 0 h 1780016"/>
                  <a:gd name="connsiteX5" fmla="*/ 3758387 w 5567980"/>
                  <a:gd name="connsiteY5" fmla="*/ 0 h 1780016"/>
                  <a:gd name="connsiteX6" fmla="*/ 4510064 w 5567980"/>
                  <a:gd name="connsiteY6" fmla="*/ 0 h 1780016"/>
                  <a:gd name="connsiteX7" fmla="*/ 5567980 w 5567980"/>
                  <a:gd name="connsiteY7" fmla="*/ 0 h 1780016"/>
                  <a:gd name="connsiteX8" fmla="*/ 5567980 w 5567980"/>
                  <a:gd name="connsiteY8" fmla="*/ 575539 h 1780016"/>
                  <a:gd name="connsiteX9" fmla="*/ 5567980 w 5567980"/>
                  <a:gd name="connsiteY9" fmla="*/ 1115477 h 1780016"/>
                  <a:gd name="connsiteX10" fmla="*/ 5567980 w 5567980"/>
                  <a:gd name="connsiteY10" fmla="*/ 1780016 h 1780016"/>
                  <a:gd name="connsiteX11" fmla="*/ 4983342 w 5567980"/>
                  <a:gd name="connsiteY11" fmla="*/ 1780016 h 1780016"/>
                  <a:gd name="connsiteX12" fmla="*/ 4175985 w 5567980"/>
                  <a:gd name="connsiteY12" fmla="*/ 1780016 h 1780016"/>
                  <a:gd name="connsiteX13" fmla="*/ 3535667 w 5567980"/>
                  <a:gd name="connsiteY13" fmla="*/ 1780016 h 1780016"/>
                  <a:gd name="connsiteX14" fmla="*/ 2728310 w 5567980"/>
                  <a:gd name="connsiteY14" fmla="*/ 1780016 h 1780016"/>
                  <a:gd name="connsiteX15" fmla="*/ 2143672 w 5567980"/>
                  <a:gd name="connsiteY15" fmla="*/ 1780016 h 1780016"/>
                  <a:gd name="connsiteX16" fmla="*/ 1614714 w 5567980"/>
                  <a:gd name="connsiteY16" fmla="*/ 1780016 h 1780016"/>
                  <a:gd name="connsiteX17" fmla="*/ 1085756 w 5567980"/>
                  <a:gd name="connsiteY17" fmla="*/ 1780016 h 1780016"/>
                  <a:gd name="connsiteX18" fmla="*/ 0 w 5567980"/>
                  <a:gd name="connsiteY18" fmla="*/ 1780016 h 1780016"/>
                  <a:gd name="connsiteX19" fmla="*/ 0 w 5567980"/>
                  <a:gd name="connsiteY19" fmla="*/ 1240078 h 1780016"/>
                  <a:gd name="connsiteX20" fmla="*/ 0 w 5567980"/>
                  <a:gd name="connsiteY20" fmla="*/ 611139 h 1780016"/>
                  <a:gd name="connsiteX21" fmla="*/ 0 w 5567980"/>
                  <a:gd name="connsiteY21" fmla="*/ 0 h 178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67980" h="1780016" fill="none" extrusionOk="0">
                    <a:moveTo>
                      <a:pt x="0" y="0"/>
                    </a:moveTo>
                    <a:cubicBezTo>
                      <a:pt x="230620" y="18724"/>
                      <a:pt x="450093" y="-32215"/>
                      <a:pt x="807357" y="0"/>
                    </a:cubicBezTo>
                    <a:cubicBezTo>
                      <a:pt x="1164621" y="32215"/>
                      <a:pt x="1384829" y="15322"/>
                      <a:pt x="1559034" y="0"/>
                    </a:cubicBezTo>
                    <a:cubicBezTo>
                      <a:pt x="1733239" y="-15322"/>
                      <a:pt x="2039299" y="-918"/>
                      <a:pt x="2255032" y="0"/>
                    </a:cubicBezTo>
                    <a:cubicBezTo>
                      <a:pt x="2470765" y="918"/>
                      <a:pt x="2739406" y="-15988"/>
                      <a:pt x="2951029" y="0"/>
                    </a:cubicBezTo>
                    <a:cubicBezTo>
                      <a:pt x="3162652" y="15988"/>
                      <a:pt x="3583391" y="-5374"/>
                      <a:pt x="3758387" y="0"/>
                    </a:cubicBezTo>
                    <a:cubicBezTo>
                      <a:pt x="3933383" y="5374"/>
                      <a:pt x="4178061" y="-3142"/>
                      <a:pt x="4510064" y="0"/>
                    </a:cubicBezTo>
                    <a:cubicBezTo>
                      <a:pt x="4842067" y="3142"/>
                      <a:pt x="5089135" y="-7912"/>
                      <a:pt x="5567980" y="0"/>
                    </a:cubicBezTo>
                    <a:cubicBezTo>
                      <a:pt x="5573944" y="258537"/>
                      <a:pt x="5545324" y="401753"/>
                      <a:pt x="5567980" y="575539"/>
                    </a:cubicBezTo>
                    <a:cubicBezTo>
                      <a:pt x="5590636" y="749325"/>
                      <a:pt x="5584317" y="927454"/>
                      <a:pt x="5567980" y="1115477"/>
                    </a:cubicBezTo>
                    <a:cubicBezTo>
                      <a:pt x="5551643" y="1303500"/>
                      <a:pt x="5586759" y="1478878"/>
                      <a:pt x="5567980" y="1780016"/>
                    </a:cubicBezTo>
                    <a:cubicBezTo>
                      <a:pt x="5341843" y="1765617"/>
                      <a:pt x="5125797" y="1766103"/>
                      <a:pt x="4983342" y="1780016"/>
                    </a:cubicBezTo>
                    <a:cubicBezTo>
                      <a:pt x="4840887" y="1793929"/>
                      <a:pt x="4441005" y="1800070"/>
                      <a:pt x="4175985" y="1780016"/>
                    </a:cubicBezTo>
                    <a:cubicBezTo>
                      <a:pt x="3910965" y="1759962"/>
                      <a:pt x="3840366" y="1762883"/>
                      <a:pt x="3535667" y="1780016"/>
                    </a:cubicBezTo>
                    <a:cubicBezTo>
                      <a:pt x="3230968" y="1797149"/>
                      <a:pt x="2949906" y="1764110"/>
                      <a:pt x="2728310" y="1780016"/>
                    </a:cubicBezTo>
                    <a:cubicBezTo>
                      <a:pt x="2506714" y="1795922"/>
                      <a:pt x="2427035" y="1793484"/>
                      <a:pt x="2143672" y="1780016"/>
                    </a:cubicBezTo>
                    <a:cubicBezTo>
                      <a:pt x="1860309" y="1766548"/>
                      <a:pt x="1734512" y="1802336"/>
                      <a:pt x="1614714" y="1780016"/>
                    </a:cubicBezTo>
                    <a:cubicBezTo>
                      <a:pt x="1494916" y="1757696"/>
                      <a:pt x="1313161" y="1757877"/>
                      <a:pt x="1085756" y="1780016"/>
                    </a:cubicBezTo>
                    <a:cubicBezTo>
                      <a:pt x="858351" y="1802155"/>
                      <a:pt x="412814" y="1806283"/>
                      <a:pt x="0" y="1780016"/>
                    </a:cubicBezTo>
                    <a:cubicBezTo>
                      <a:pt x="-25969" y="1595654"/>
                      <a:pt x="6061" y="1389876"/>
                      <a:pt x="0" y="1240078"/>
                    </a:cubicBezTo>
                    <a:cubicBezTo>
                      <a:pt x="-6061" y="1090280"/>
                      <a:pt x="-17028" y="750760"/>
                      <a:pt x="0" y="611139"/>
                    </a:cubicBezTo>
                    <a:cubicBezTo>
                      <a:pt x="17028" y="471518"/>
                      <a:pt x="-24586" y="222602"/>
                      <a:pt x="0" y="0"/>
                    </a:cubicBezTo>
                    <a:close/>
                  </a:path>
                  <a:path w="5567980" h="1780016" stroke="0" extrusionOk="0">
                    <a:moveTo>
                      <a:pt x="0" y="0"/>
                    </a:moveTo>
                    <a:cubicBezTo>
                      <a:pt x="210591" y="22750"/>
                      <a:pt x="446097" y="-18947"/>
                      <a:pt x="640318" y="0"/>
                    </a:cubicBezTo>
                    <a:cubicBezTo>
                      <a:pt x="834539" y="18947"/>
                      <a:pt x="1023312" y="-3755"/>
                      <a:pt x="1169276" y="0"/>
                    </a:cubicBezTo>
                    <a:cubicBezTo>
                      <a:pt x="1315240" y="3755"/>
                      <a:pt x="1775371" y="-16132"/>
                      <a:pt x="1976633" y="0"/>
                    </a:cubicBezTo>
                    <a:cubicBezTo>
                      <a:pt x="2177895" y="16132"/>
                      <a:pt x="2443396" y="28518"/>
                      <a:pt x="2616951" y="0"/>
                    </a:cubicBezTo>
                    <a:cubicBezTo>
                      <a:pt x="2790506" y="-28518"/>
                      <a:pt x="2939666" y="-23054"/>
                      <a:pt x="3257268" y="0"/>
                    </a:cubicBezTo>
                    <a:cubicBezTo>
                      <a:pt x="3574870" y="23054"/>
                      <a:pt x="3758516" y="38341"/>
                      <a:pt x="4064625" y="0"/>
                    </a:cubicBezTo>
                    <a:cubicBezTo>
                      <a:pt x="4370734" y="-38341"/>
                      <a:pt x="4368769" y="-10880"/>
                      <a:pt x="4649263" y="0"/>
                    </a:cubicBezTo>
                    <a:cubicBezTo>
                      <a:pt x="4929757" y="10880"/>
                      <a:pt x="5323834" y="24257"/>
                      <a:pt x="5567980" y="0"/>
                    </a:cubicBezTo>
                    <a:cubicBezTo>
                      <a:pt x="5562365" y="175548"/>
                      <a:pt x="5567511" y="403938"/>
                      <a:pt x="5567980" y="628939"/>
                    </a:cubicBezTo>
                    <a:cubicBezTo>
                      <a:pt x="5568449" y="853940"/>
                      <a:pt x="5555780" y="992994"/>
                      <a:pt x="5567980" y="1186677"/>
                    </a:cubicBezTo>
                    <a:cubicBezTo>
                      <a:pt x="5580180" y="1380360"/>
                      <a:pt x="5562546" y="1484300"/>
                      <a:pt x="5567980" y="1780016"/>
                    </a:cubicBezTo>
                    <a:cubicBezTo>
                      <a:pt x="5233416" y="1790716"/>
                      <a:pt x="5098472" y="1747906"/>
                      <a:pt x="4816303" y="1780016"/>
                    </a:cubicBezTo>
                    <a:cubicBezTo>
                      <a:pt x="4534134" y="1812126"/>
                      <a:pt x="4314027" y="1755069"/>
                      <a:pt x="4008946" y="1780016"/>
                    </a:cubicBezTo>
                    <a:cubicBezTo>
                      <a:pt x="3703865" y="1804963"/>
                      <a:pt x="3363090" y="1800043"/>
                      <a:pt x="3201588" y="1780016"/>
                    </a:cubicBezTo>
                    <a:cubicBezTo>
                      <a:pt x="3040086" y="1759989"/>
                      <a:pt x="2892903" y="1760457"/>
                      <a:pt x="2616951" y="1780016"/>
                    </a:cubicBezTo>
                    <a:cubicBezTo>
                      <a:pt x="2340999" y="1799575"/>
                      <a:pt x="2223090" y="1773620"/>
                      <a:pt x="1920953" y="1780016"/>
                    </a:cubicBezTo>
                    <a:cubicBezTo>
                      <a:pt x="1618816" y="1786412"/>
                      <a:pt x="1366077" y="1800644"/>
                      <a:pt x="1113596" y="1780016"/>
                    </a:cubicBezTo>
                    <a:cubicBezTo>
                      <a:pt x="861115" y="1759388"/>
                      <a:pt x="527390" y="1778285"/>
                      <a:pt x="0" y="1780016"/>
                    </a:cubicBezTo>
                    <a:cubicBezTo>
                      <a:pt x="-11463" y="1645187"/>
                      <a:pt x="-4379" y="1362996"/>
                      <a:pt x="0" y="1240078"/>
                    </a:cubicBezTo>
                    <a:cubicBezTo>
                      <a:pt x="4379" y="1117160"/>
                      <a:pt x="3664" y="903659"/>
                      <a:pt x="0" y="682339"/>
                    </a:cubicBezTo>
                    <a:cubicBezTo>
                      <a:pt x="-3664" y="461019"/>
                      <a:pt x="1332" y="29500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Theorem. 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For any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that can be computed in time polynomial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there is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no polynomial time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-approximation algorithm</a:t>
                </a:r>
                <a:r>
                  <a:rPr lang="en-US" sz="2000" dirty="0">
                    <a:solidFill>
                      <a:schemeClr val="tx1"/>
                    </a:solidFill>
                  </a:rPr>
                  <a:t> for the traveling salesman problem on general weighted graphs, unless P=NP.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09CD0-E2D7-6541-A119-AEB554DA7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" y="4242575"/>
                <a:ext cx="5567980" cy="1909649"/>
              </a:xfrm>
              <a:custGeom>
                <a:avLst/>
                <a:gdLst>
                  <a:gd name="connsiteX0" fmla="*/ 0 w 5567980"/>
                  <a:gd name="connsiteY0" fmla="*/ 0 h 1780016"/>
                  <a:gd name="connsiteX1" fmla="*/ 807357 w 5567980"/>
                  <a:gd name="connsiteY1" fmla="*/ 0 h 1780016"/>
                  <a:gd name="connsiteX2" fmla="*/ 1559034 w 5567980"/>
                  <a:gd name="connsiteY2" fmla="*/ 0 h 1780016"/>
                  <a:gd name="connsiteX3" fmla="*/ 2255032 w 5567980"/>
                  <a:gd name="connsiteY3" fmla="*/ 0 h 1780016"/>
                  <a:gd name="connsiteX4" fmla="*/ 2951029 w 5567980"/>
                  <a:gd name="connsiteY4" fmla="*/ 0 h 1780016"/>
                  <a:gd name="connsiteX5" fmla="*/ 3758387 w 5567980"/>
                  <a:gd name="connsiteY5" fmla="*/ 0 h 1780016"/>
                  <a:gd name="connsiteX6" fmla="*/ 4510064 w 5567980"/>
                  <a:gd name="connsiteY6" fmla="*/ 0 h 1780016"/>
                  <a:gd name="connsiteX7" fmla="*/ 5567980 w 5567980"/>
                  <a:gd name="connsiteY7" fmla="*/ 0 h 1780016"/>
                  <a:gd name="connsiteX8" fmla="*/ 5567980 w 5567980"/>
                  <a:gd name="connsiteY8" fmla="*/ 575539 h 1780016"/>
                  <a:gd name="connsiteX9" fmla="*/ 5567980 w 5567980"/>
                  <a:gd name="connsiteY9" fmla="*/ 1115477 h 1780016"/>
                  <a:gd name="connsiteX10" fmla="*/ 5567980 w 5567980"/>
                  <a:gd name="connsiteY10" fmla="*/ 1780016 h 1780016"/>
                  <a:gd name="connsiteX11" fmla="*/ 4983342 w 5567980"/>
                  <a:gd name="connsiteY11" fmla="*/ 1780016 h 1780016"/>
                  <a:gd name="connsiteX12" fmla="*/ 4175985 w 5567980"/>
                  <a:gd name="connsiteY12" fmla="*/ 1780016 h 1780016"/>
                  <a:gd name="connsiteX13" fmla="*/ 3535667 w 5567980"/>
                  <a:gd name="connsiteY13" fmla="*/ 1780016 h 1780016"/>
                  <a:gd name="connsiteX14" fmla="*/ 2728310 w 5567980"/>
                  <a:gd name="connsiteY14" fmla="*/ 1780016 h 1780016"/>
                  <a:gd name="connsiteX15" fmla="*/ 2143672 w 5567980"/>
                  <a:gd name="connsiteY15" fmla="*/ 1780016 h 1780016"/>
                  <a:gd name="connsiteX16" fmla="*/ 1614714 w 5567980"/>
                  <a:gd name="connsiteY16" fmla="*/ 1780016 h 1780016"/>
                  <a:gd name="connsiteX17" fmla="*/ 1085756 w 5567980"/>
                  <a:gd name="connsiteY17" fmla="*/ 1780016 h 1780016"/>
                  <a:gd name="connsiteX18" fmla="*/ 0 w 5567980"/>
                  <a:gd name="connsiteY18" fmla="*/ 1780016 h 1780016"/>
                  <a:gd name="connsiteX19" fmla="*/ 0 w 5567980"/>
                  <a:gd name="connsiteY19" fmla="*/ 1240078 h 1780016"/>
                  <a:gd name="connsiteX20" fmla="*/ 0 w 5567980"/>
                  <a:gd name="connsiteY20" fmla="*/ 611139 h 1780016"/>
                  <a:gd name="connsiteX21" fmla="*/ 0 w 5567980"/>
                  <a:gd name="connsiteY21" fmla="*/ 0 h 178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67980" h="1780016" fill="none" extrusionOk="0">
                    <a:moveTo>
                      <a:pt x="0" y="0"/>
                    </a:moveTo>
                    <a:cubicBezTo>
                      <a:pt x="230620" y="18724"/>
                      <a:pt x="450093" y="-32215"/>
                      <a:pt x="807357" y="0"/>
                    </a:cubicBezTo>
                    <a:cubicBezTo>
                      <a:pt x="1164621" y="32215"/>
                      <a:pt x="1384829" y="15322"/>
                      <a:pt x="1559034" y="0"/>
                    </a:cubicBezTo>
                    <a:cubicBezTo>
                      <a:pt x="1733239" y="-15322"/>
                      <a:pt x="2039299" y="-918"/>
                      <a:pt x="2255032" y="0"/>
                    </a:cubicBezTo>
                    <a:cubicBezTo>
                      <a:pt x="2470765" y="918"/>
                      <a:pt x="2739406" y="-15988"/>
                      <a:pt x="2951029" y="0"/>
                    </a:cubicBezTo>
                    <a:cubicBezTo>
                      <a:pt x="3162652" y="15988"/>
                      <a:pt x="3583391" y="-5374"/>
                      <a:pt x="3758387" y="0"/>
                    </a:cubicBezTo>
                    <a:cubicBezTo>
                      <a:pt x="3933383" y="5374"/>
                      <a:pt x="4178061" y="-3142"/>
                      <a:pt x="4510064" y="0"/>
                    </a:cubicBezTo>
                    <a:cubicBezTo>
                      <a:pt x="4842067" y="3142"/>
                      <a:pt x="5089135" y="-7912"/>
                      <a:pt x="5567980" y="0"/>
                    </a:cubicBezTo>
                    <a:cubicBezTo>
                      <a:pt x="5573944" y="258537"/>
                      <a:pt x="5545324" y="401753"/>
                      <a:pt x="5567980" y="575539"/>
                    </a:cubicBezTo>
                    <a:cubicBezTo>
                      <a:pt x="5590636" y="749325"/>
                      <a:pt x="5584317" y="927454"/>
                      <a:pt x="5567980" y="1115477"/>
                    </a:cubicBezTo>
                    <a:cubicBezTo>
                      <a:pt x="5551643" y="1303500"/>
                      <a:pt x="5586759" y="1478878"/>
                      <a:pt x="5567980" y="1780016"/>
                    </a:cubicBezTo>
                    <a:cubicBezTo>
                      <a:pt x="5341843" y="1765617"/>
                      <a:pt x="5125797" y="1766103"/>
                      <a:pt x="4983342" y="1780016"/>
                    </a:cubicBezTo>
                    <a:cubicBezTo>
                      <a:pt x="4840887" y="1793929"/>
                      <a:pt x="4441005" y="1800070"/>
                      <a:pt x="4175985" y="1780016"/>
                    </a:cubicBezTo>
                    <a:cubicBezTo>
                      <a:pt x="3910965" y="1759962"/>
                      <a:pt x="3840366" y="1762883"/>
                      <a:pt x="3535667" y="1780016"/>
                    </a:cubicBezTo>
                    <a:cubicBezTo>
                      <a:pt x="3230968" y="1797149"/>
                      <a:pt x="2949906" y="1764110"/>
                      <a:pt x="2728310" y="1780016"/>
                    </a:cubicBezTo>
                    <a:cubicBezTo>
                      <a:pt x="2506714" y="1795922"/>
                      <a:pt x="2427035" y="1793484"/>
                      <a:pt x="2143672" y="1780016"/>
                    </a:cubicBezTo>
                    <a:cubicBezTo>
                      <a:pt x="1860309" y="1766548"/>
                      <a:pt x="1734512" y="1802336"/>
                      <a:pt x="1614714" y="1780016"/>
                    </a:cubicBezTo>
                    <a:cubicBezTo>
                      <a:pt x="1494916" y="1757696"/>
                      <a:pt x="1313161" y="1757877"/>
                      <a:pt x="1085756" y="1780016"/>
                    </a:cubicBezTo>
                    <a:cubicBezTo>
                      <a:pt x="858351" y="1802155"/>
                      <a:pt x="412814" y="1806283"/>
                      <a:pt x="0" y="1780016"/>
                    </a:cubicBezTo>
                    <a:cubicBezTo>
                      <a:pt x="-25969" y="1595654"/>
                      <a:pt x="6061" y="1389876"/>
                      <a:pt x="0" y="1240078"/>
                    </a:cubicBezTo>
                    <a:cubicBezTo>
                      <a:pt x="-6061" y="1090280"/>
                      <a:pt x="-17028" y="750760"/>
                      <a:pt x="0" y="611139"/>
                    </a:cubicBezTo>
                    <a:cubicBezTo>
                      <a:pt x="17028" y="471518"/>
                      <a:pt x="-24586" y="222602"/>
                      <a:pt x="0" y="0"/>
                    </a:cubicBezTo>
                    <a:close/>
                  </a:path>
                  <a:path w="5567980" h="1780016" stroke="0" extrusionOk="0">
                    <a:moveTo>
                      <a:pt x="0" y="0"/>
                    </a:moveTo>
                    <a:cubicBezTo>
                      <a:pt x="210591" y="22750"/>
                      <a:pt x="446097" y="-18947"/>
                      <a:pt x="640318" y="0"/>
                    </a:cubicBezTo>
                    <a:cubicBezTo>
                      <a:pt x="834539" y="18947"/>
                      <a:pt x="1023312" y="-3755"/>
                      <a:pt x="1169276" y="0"/>
                    </a:cubicBezTo>
                    <a:cubicBezTo>
                      <a:pt x="1315240" y="3755"/>
                      <a:pt x="1775371" y="-16132"/>
                      <a:pt x="1976633" y="0"/>
                    </a:cubicBezTo>
                    <a:cubicBezTo>
                      <a:pt x="2177895" y="16132"/>
                      <a:pt x="2443396" y="28518"/>
                      <a:pt x="2616951" y="0"/>
                    </a:cubicBezTo>
                    <a:cubicBezTo>
                      <a:pt x="2790506" y="-28518"/>
                      <a:pt x="2939666" y="-23054"/>
                      <a:pt x="3257268" y="0"/>
                    </a:cubicBezTo>
                    <a:cubicBezTo>
                      <a:pt x="3574870" y="23054"/>
                      <a:pt x="3758516" y="38341"/>
                      <a:pt x="4064625" y="0"/>
                    </a:cubicBezTo>
                    <a:cubicBezTo>
                      <a:pt x="4370734" y="-38341"/>
                      <a:pt x="4368769" y="-10880"/>
                      <a:pt x="4649263" y="0"/>
                    </a:cubicBezTo>
                    <a:cubicBezTo>
                      <a:pt x="4929757" y="10880"/>
                      <a:pt x="5323834" y="24257"/>
                      <a:pt x="5567980" y="0"/>
                    </a:cubicBezTo>
                    <a:cubicBezTo>
                      <a:pt x="5562365" y="175548"/>
                      <a:pt x="5567511" y="403938"/>
                      <a:pt x="5567980" y="628939"/>
                    </a:cubicBezTo>
                    <a:cubicBezTo>
                      <a:pt x="5568449" y="853940"/>
                      <a:pt x="5555780" y="992994"/>
                      <a:pt x="5567980" y="1186677"/>
                    </a:cubicBezTo>
                    <a:cubicBezTo>
                      <a:pt x="5580180" y="1380360"/>
                      <a:pt x="5562546" y="1484300"/>
                      <a:pt x="5567980" y="1780016"/>
                    </a:cubicBezTo>
                    <a:cubicBezTo>
                      <a:pt x="5233416" y="1790716"/>
                      <a:pt x="5098472" y="1747906"/>
                      <a:pt x="4816303" y="1780016"/>
                    </a:cubicBezTo>
                    <a:cubicBezTo>
                      <a:pt x="4534134" y="1812126"/>
                      <a:pt x="4314027" y="1755069"/>
                      <a:pt x="4008946" y="1780016"/>
                    </a:cubicBezTo>
                    <a:cubicBezTo>
                      <a:pt x="3703865" y="1804963"/>
                      <a:pt x="3363090" y="1800043"/>
                      <a:pt x="3201588" y="1780016"/>
                    </a:cubicBezTo>
                    <a:cubicBezTo>
                      <a:pt x="3040086" y="1759989"/>
                      <a:pt x="2892903" y="1760457"/>
                      <a:pt x="2616951" y="1780016"/>
                    </a:cubicBezTo>
                    <a:cubicBezTo>
                      <a:pt x="2340999" y="1799575"/>
                      <a:pt x="2223090" y="1773620"/>
                      <a:pt x="1920953" y="1780016"/>
                    </a:cubicBezTo>
                    <a:cubicBezTo>
                      <a:pt x="1618816" y="1786412"/>
                      <a:pt x="1366077" y="1800644"/>
                      <a:pt x="1113596" y="1780016"/>
                    </a:cubicBezTo>
                    <a:cubicBezTo>
                      <a:pt x="861115" y="1759388"/>
                      <a:pt x="527390" y="1778285"/>
                      <a:pt x="0" y="1780016"/>
                    </a:cubicBezTo>
                    <a:cubicBezTo>
                      <a:pt x="-11463" y="1645187"/>
                      <a:pt x="-4379" y="1362996"/>
                      <a:pt x="0" y="1240078"/>
                    </a:cubicBezTo>
                    <a:cubicBezTo>
                      <a:pt x="4379" y="1117160"/>
                      <a:pt x="3664" y="903659"/>
                      <a:pt x="0" y="682339"/>
                    </a:cubicBezTo>
                    <a:cubicBezTo>
                      <a:pt x="-3664" y="461019"/>
                      <a:pt x="1332" y="295007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760" t="-311" b="-4658"/>
                </a:stretch>
              </a:blip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xmlns="" xmlns:a14="http://schemas.microsoft.com/office/drawing/2010/main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70F7-B214-9E40-BEE9-3FA272B7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2818394"/>
            <a:ext cx="8035189" cy="1216024"/>
          </a:xfrm>
        </p:spPr>
        <p:txBody>
          <a:bodyPr/>
          <a:lstStyle/>
          <a:p>
            <a:r>
              <a:rPr lang="en-HK" dirty="0">
                <a:solidFill>
                  <a:schemeClr val="tx1"/>
                </a:solidFill>
              </a:rPr>
              <a:t>Hardness of Approximation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2B12E-DAB2-E444-9478-77295A8B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76C5-F26D-924D-83F3-B6707D3C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2410F-C9BE-5540-83D1-E279D6BF7635}"/>
              </a:ext>
            </a:extLst>
          </p:cNvPr>
          <p:cNvSpPr/>
          <p:nvPr/>
        </p:nvSpPr>
        <p:spPr>
          <a:xfrm>
            <a:off x="1295183" y="581713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E00BF-969D-9D47-924C-ECF290291569}"/>
              </a:ext>
            </a:extLst>
          </p:cNvPr>
          <p:cNvSpPr txBox="1"/>
          <p:nvPr/>
        </p:nvSpPr>
        <p:spPr>
          <a:xfrm>
            <a:off x="1734105" y="1221451"/>
            <a:ext cx="828383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about the general case when triangle inequality is not satisfied?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C7FA90-1C30-144D-BC48-F7B8F83AC5B6}"/>
                  </a:ext>
                </a:extLst>
              </p:cNvPr>
              <p:cNvSpPr/>
              <p:nvPr/>
            </p:nvSpPr>
            <p:spPr>
              <a:xfrm>
                <a:off x="528021" y="1744336"/>
                <a:ext cx="3989388" cy="1308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Do we have 2-approximation? 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Do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-approximation?</a:t>
                </a:r>
              </a:p>
              <a:p>
                <a:pPr marL="342900" indent="-342900"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Do we have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-approximation?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C7FA90-1C30-144D-BC48-F7B8F83AC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" y="1744336"/>
                <a:ext cx="3989388" cy="1308761"/>
              </a:xfrm>
              <a:prstGeom prst="rect">
                <a:avLst/>
              </a:prstGeom>
              <a:blipFill>
                <a:blip r:embed="rId2"/>
                <a:stretch>
                  <a:fillRect l="-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CBD2B5-8CE1-7F47-ABFC-A77C7970C13C}"/>
              </a:ext>
            </a:extLst>
          </p:cNvPr>
          <p:cNvSpPr txBox="1"/>
          <p:nvPr/>
        </p:nvSpPr>
        <p:spPr>
          <a:xfrm>
            <a:off x="5750169" y="325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F276A-7A1D-2B40-928B-74488E11ADA1}"/>
              </a:ext>
            </a:extLst>
          </p:cNvPr>
          <p:cNvSpPr txBox="1"/>
          <p:nvPr/>
        </p:nvSpPr>
        <p:spPr>
          <a:xfrm>
            <a:off x="2138421" y="3256617"/>
            <a:ext cx="205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No, unless P=NP!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09CD0-E2D7-6541-A119-AEB554DA7F27}"/>
                  </a:ext>
                </a:extLst>
              </p:cNvPr>
              <p:cNvSpPr/>
              <p:nvPr/>
            </p:nvSpPr>
            <p:spPr>
              <a:xfrm>
                <a:off x="366920" y="4242576"/>
                <a:ext cx="5633726" cy="1936282"/>
              </a:xfrm>
              <a:custGeom>
                <a:avLst/>
                <a:gdLst>
                  <a:gd name="connsiteX0" fmla="*/ 0 w 5567980"/>
                  <a:gd name="connsiteY0" fmla="*/ 0 h 1780016"/>
                  <a:gd name="connsiteX1" fmla="*/ 807357 w 5567980"/>
                  <a:gd name="connsiteY1" fmla="*/ 0 h 1780016"/>
                  <a:gd name="connsiteX2" fmla="*/ 1559034 w 5567980"/>
                  <a:gd name="connsiteY2" fmla="*/ 0 h 1780016"/>
                  <a:gd name="connsiteX3" fmla="*/ 2255032 w 5567980"/>
                  <a:gd name="connsiteY3" fmla="*/ 0 h 1780016"/>
                  <a:gd name="connsiteX4" fmla="*/ 2951029 w 5567980"/>
                  <a:gd name="connsiteY4" fmla="*/ 0 h 1780016"/>
                  <a:gd name="connsiteX5" fmla="*/ 3758387 w 5567980"/>
                  <a:gd name="connsiteY5" fmla="*/ 0 h 1780016"/>
                  <a:gd name="connsiteX6" fmla="*/ 4510064 w 5567980"/>
                  <a:gd name="connsiteY6" fmla="*/ 0 h 1780016"/>
                  <a:gd name="connsiteX7" fmla="*/ 5567980 w 5567980"/>
                  <a:gd name="connsiteY7" fmla="*/ 0 h 1780016"/>
                  <a:gd name="connsiteX8" fmla="*/ 5567980 w 5567980"/>
                  <a:gd name="connsiteY8" fmla="*/ 575539 h 1780016"/>
                  <a:gd name="connsiteX9" fmla="*/ 5567980 w 5567980"/>
                  <a:gd name="connsiteY9" fmla="*/ 1115477 h 1780016"/>
                  <a:gd name="connsiteX10" fmla="*/ 5567980 w 5567980"/>
                  <a:gd name="connsiteY10" fmla="*/ 1780016 h 1780016"/>
                  <a:gd name="connsiteX11" fmla="*/ 4983342 w 5567980"/>
                  <a:gd name="connsiteY11" fmla="*/ 1780016 h 1780016"/>
                  <a:gd name="connsiteX12" fmla="*/ 4175985 w 5567980"/>
                  <a:gd name="connsiteY12" fmla="*/ 1780016 h 1780016"/>
                  <a:gd name="connsiteX13" fmla="*/ 3535667 w 5567980"/>
                  <a:gd name="connsiteY13" fmla="*/ 1780016 h 1780016"/>
                  <a:gd name="connsiteX14" fmla="*/ 2728310 w 5567980"/>
                  <a:gd name="connsiteY14" fmla="*/ 1780016 h 1780016"/>
                  <a:gd name="connsiteX15" fmla="*/ 2143672 w 5567980"/>
                  <a:gd name="connsiteY15" fmla="*/ 1780016 h 1780016"/>
                  <a:gd name="connsiteX16" fmla="*/ 1614714 w 5567980"/>
                  <a:gd name="connsiteY16" fmla="*/ 1780016 h 1780016"/>
                  <a:gd name="connsiteX17" fmla="*/ 1085756 w 5567980"/>
                  <a:gd name="connsiteY17" fmla="*/ 1780016 h 1780016"/>
                  <a:gd name="connsiteX18" fmla="*/ 0 w 5567980"/>
                  <a:gd name="connsiteY18" fmla="*/ 1780016 h 1780016"/>
                  <a:gd name="connsiteX19" fmla="*/ 0 w 5567980"/>
                  <a:gd name="connsiteY19" fmla="*/ 1240078 h 1780016"/>
                  <a:gd name="connsiteX20" fmla="*/ 0 w 5567980"/>
                  <a:gd name="connsiteY20" fmla="*/ 611139 h 1780016"/>
                  <a:gd name="connsiteX21" fmla="*/ 0 w 5567980"/>
                  <a:gd name="connsiteY21" fmla="*/ 0 h 178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67980" h="1780016" fill="none" extrusionOk="0">
                    <a:moveTo>
                      <a:pt x="0" y="0"/>
                    </a:moveTo>
                    <a:cubicBezTo>
                      <a:pt x="230620" y="18724"/>
                      <a:pt x="450093" y="-32215"/>
                      <a:pt x="807357" y="0"/>
                    </a:cubicBezTo>
                    <a:cubicBezTo>
                      <a:pt x="1164621" y="32215"/>
                      <a:pt x="1384829" y="15322"/>
                      <a:pt x="1559034" y="0"/>
                    </a:cubicBezTo>
                    <a:cubicBezTo>
                      <a:pt x="1733239" y="-15322"/>
                      <a:pt x="2039299" y="-918"/>
                      <a:pt x="2255032" y="0"/>
                    </a:cubicBezTo>
                    <a:cubicBezTo>
                      <a:pt x="2470765" y="918"/>
                      <a:pt x="2739406" y="-15988"/>
                      <a:pt x="2951029" y="0"/>
                    </a:cubicBezTo>
                    <a:cubicBezTo>
                      <a:pt x="3162652" y="15988"/>
                      <a:pt x="3583391" y="-5374"/>
                      <a:pt x="3758387" y="0"/>
                    </a:cubicBezTo>
                    <a:cubicBezTo>
                      <a:pt x="3933383" y="5374"/>
                      <a:pt x="4178061" y="-3142"/>
                      <a:pt x="4510064" y="0"/>
                    </a:cubicBezTo>
                    <a:cubicBezTo>
                      <a:pt x="4842067" y="3142"/>
                      <a:pt x="5089135" y="-7912"/>
                      <a:pt x="5567980" y="0"/>
                    </a:cubicBezTo>
                    <a:cubicBezTo>
                      <a:pt x="5573944" y="258537"/>
                      <a:pt x="5545324" y="401753"/>
                      <a:pt x="5567980" y="575539"/>
                    </a:cubicBezTo>
                    <a:cubicBezTo>
                      <a:pt x="5590636" y="749325"/>
                      <a:pt x="5584317" y="927454"/>
                      <a:pt x="5567980" y="1115477"/>
                    </a:cubicBezTo>
                    <a:cubicBezTo>
                      <a:pt x="5551643" y="1303500"/>
                      <a:pt x="5586759" y="1478878"/>
                      <a:pt x="5567980" y="1780016"/>
                    </a:cubicBezTo>
                    <a:cubicBezTo>
                      <a:pt x="5341843" y="1765617"/>
                      <a:pt x="5125797" y="1766103"/>
                      <a:pt x="4983342" y="1780016"/>
                    </a:cubicBezTo>
                    <a:cubicBezTo>
                      <a:pt x="4840887" y="1793929"/>
                      <a:pt x="4441005" y="1800070"/>
                      <a:pt x="4175985" y="1780016"/>
                    </a:cubicBezTo>
                    <a:cubicBezTo>
                      <a:pt x="3910965" y="1759962"/>
                      <a:pt x="3840366" y="1762883"/>
                      <a:pt x="3535667" y="1780016"/>
                    </a:cubicBezTo>
                    <a:cubicBezTo>
                      <a:pt x="3230968" y="1797149"/>
                      <a:pt x="2949906" y="1764110"/>
                      <a:pt x="2728310" y="1780016"/>
                    </a:cubicBezTo>
                    <a:cubicBezTo>
                      <a:pt x="2506714" y="1795922"/>
                      <a:pt x="2427035" y="1793484"/>
                      <a:pt x="2143672" y="1780016"/>
                    </a:cubicBezTo>
                    <a:cubicBezTo>
                      <a:pt x="1860309" y="1766548"/>
                      <a:pt x="1734512" y="1802336"/>
                      <a:pt x="1614714" y="1780016"/>
                    </a:cubicBezTo>
                    <a:cubicBezTo>
                      <a:pt x="1494916" y="1757696"/>
                      <a:pt x="1313161" y="1757877"/>
                      <a:pt x="1085756" y="1780016"/>
                    </a:cubicBezTo>
                    <a:cubicBezTo>
                      <a:pt x="858351" y="1802155"/>
                      <a:pt x="412814" y="1806283"/>
                      <a:pt x="0" y="1780016"/>
                    </a:cubicBezTo>
                    <a:cubicBezTo>
                      <a:pt x="-25969" y="1595654"/>
                      <a:pt x="6061" y="1389876"/>
                      <a:pt x="0" y="1240078"/>
                    </a:cubicBezTo>
                    <a:cubicBezTo>
                      <a:pt x="-6061" y="1090280"/>
                      <a:pt x="-17028" y="750760"/>
                      <a:pt x="0" y="611139"/>
                    </a:cubicBezTo>
                    <a:cubicBezTo>
                      <a:pt x="17028" y="471518"/>
                      <a:pt x="-24586" y="222602"/>
                      <a:pt x="0" y="0"/>
                    </a:cubicBezTo>
                    <a:close/>
                  </a:path>
                  <a:path w="5567980" h="1780016" stroke="0" extrusionOk="0">
                    <a:moveTo>
                      <a:pt x="0" y="0"/>
                    </a:moveTo>
                    <a:cubicBezTo>
                      <a:pt x="210591" y="22750"/>
                      <a:pt x="446097" y="-18947"/>
                      <a:pt x="640318" y="0"/>
                    </a:cubicBezTo>
                    <a:cubicBezTo>
                      <a:pt x="834539" y="18947"/>
                      <a:pt x="1023312" y="-3755"/>
                      <a:pt x="1169276" y="0"/>
                    </a:cubicBezTo>
                    <a:cubicBezTo>
                      <a:pt x="1315240" y="3755"/>
                      <a:pt x="1775371" y="-16132"/>
                      <a:pt x="1976633" y="0"/>
                    </a:cubicBezTo>
                    <a:cubicBezTo>
                      <a:pt x="2177895" y="16132"/>
                      <a:pt x="2443396" y="28518"/>
                      <a:pt x="2616951" y="0"/>
                    </a:cubicBezTo>
                    <a:cubicBezTo>
                      <a:pt x="2790506" y="-28518"/>
                      <a:pt x="2939666" y="-23054"/>
                      <a:pt x="3257268" y="0"/>
                    </a:cubicBezTo>
                    <a:cubicBezTo>
                      <a:pt x="3574870" y="23054"/>
                      <a:pt x="3758516" y="38341"/>
                      <a:pt x="4064625" y="0"/>
                    </a:cubicBezTo>
                    <a:cubicBezTo>
                      <a:pt x="4370734" y="-38341"/>
                      <a:pt x="4368769" y="-10880"/>
                      <a:pt x="4649263" y="0"/>
                    </a:cubicBezTo>
                    <a:cubicBezTo>
                      <a:pt x="4929757" y="10880"/>
                      <a:pt x="5323834" y="24257"/>
                      <a:pt x="5567980" y="0"/>
                    </a:cubicBezTo>
                    <a:cubicBezTo>
                      <a:pt x="5562365" y="175548"/>
                      <a:pt x="5567511" y="403938"/>
                      <a:pt x="5567980" y="628939"/>
                    </a:cubicBezTo>
                    <a:cubicBezTo>
                      <a:pt x="5568449" y="853940"/>
                      <a:pt x="5555780" y="992994"/>
                      <a:pt x="5567980" y="1186677"/>
                    </a:cubicBezTo>
                    <a:cubicBezTo>
                      <a:pt x="5580180" y="1380360"/>
                      <a:pt x="5562546" y="1484300"/>
                      <a:pt x="5567980" y="1780016"/>
                    </a:cubicBezTo>
                    <a:cubicBezTo>
                      <a:pt x="5233416" y="1790716"/>
                      <a:pt x="5098472" y="1747906"/>
                      <a:pt x="4816303" y="1780016"/>
                    </a:cubicBezTo>
                    <a:cubicBezTo>
                      <a:pt x="4534134" y="1812126"/>
                      <a:pt x="4314027" y="1755069"/>
                      <a:pt x="4008946" y="1780016"/>
                    </a:cubicBezTo>
                    <a:cubicBezTo>
                      <a:pt x="3703865" y="1804963"/>
                      <a:pt x="3363090" y="1800043"/>
                      <a:pt x="3201588" y="1780016"/>
                    </a:cubicBezTo>
                    <a:cubicBezTo>
                      <a:pt x="3040086" y="1759989"/>
                      <a:pt x="2892903" y="1760457"/>
                      <a:pt x="2616951" y="1780016"/>
                    </a:cubicBezTo>
                    <a:cubicBezTo>
                      <a:pt x="2340999" y="1799575"/>
                      <a:pt x="2223090" y="1773620"/>
                      <a:pt x="1920953" y="1780016"/>
                    </a:cubicBezTo>
                    <a:cubicBezTo>
                      <a:pt x="1618816" y="1786412"/>
                      <a:pt x="1366077" y="1800644"/>
                      <a:pt x="1113596" y="1780016"/>
                    </a:cubicBezTo>
                    <a:cubicBezTo>
                      <a:pt x="861115" y="1759388"/>
                      <a:pt x="527390" y="1778285"/>
                      <a:pt x="0" y="1780016"/>
                    </a:cubicBezTo>
                    <a:cubicBezTo>
                      <a:pt x="-11463" y="1645187"/>
                      <a:pt x="-4379" y="1362996"/>
                      <a:pt x="0" y="1240078"/>
                    </a:cubicBezTo>
                    <a:cubicBezTo>
                      <a:pt x="4379" y="1117160"/>
                      <a:pt x="3664" y="903659"/>
                      <a:pt x="0" y="682339"/>
                    </a:cubicBezTo>
                    <a:cubicBezTo>
                      <a:pt x="-3664" y="461019"/>
                      <a:pt x="1332" y="29500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Theorem. 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For any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that can be computed in time polynomial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there is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no polynomial time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-approximation algorithm</a:t>
                </a:r>
                <a:r>
                  <a:rPr lang="en-US" sz="2000" dirty="0">
                    <a:solidFill>
                      <a:schemeClr val="tx1"/>
                    </a:solidFill>
                  </a:rPr>
                  <a:t> for the traveling salesman problem on general weighted graphs, unless P=NP.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C09CD0-E2D7-6541-A119-AEB554DA7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" y="4242576"/>
                <a:ext cx="5633726" cy="1936282"/>
              </a:xfrm>
              <a:custGeom>
                <a:avLst/>
                <a:gdLst>
                  <a:gd name="connsiteX0" fmla="*/ 0 w 5567980"/>
                  <a:gd name="connsiteY0" fmla="*/ 0 h 1780016"/>
                  <a:gd name="connsiteX1" fmla="*/ 807357 w 5567980"/>
                  <a:gd name="connsiteY1" fmla="*/ 0 h 1780016"/>
                  <a:gd name="connsiteX2" fmla="*/ 1559034 w 5567980"/>
                  <a:gd name="connsiteY2" fmla="*/ 0 h 1780016"/>
                  <a:gd name="connsiteX3" fmla="*/ 2255032 w 5567980"/>
                  <a:gd name="connsiteY3" fmla="*/ 0 h 1780016"/>
                  <a:gd name="connsiteX4" fmla="*/ 2951029 w 5567980"/>
                  <a:gd name="connsiteY4" fmla="*/ 0 h 1780016"/>
                  <a:gd name="connsiteX5" fmla="*/ 3758387 w 5567980"/>
                  <a:gd name="connsiteY5" fmla="*/ 0 h 1780016"/>
                  <a:gd name="connsiteX6" fmla="*/ 4510064 w 5567980"/>
                  <a:gd name="connsiteY6" fmla="*/ 0 h 1780016"/>
                  <a:gd name="connsiteX7" fmla="*/ 5567980 w 5567980"/>
                  <a:gd name="connsiteY7" fmla="*/ 0 h 1780016"/>
                  <a:gd name="connsiteX8" fmla="*/ 5567980 w 5567980"/>
                  <a:gd name="connsiteY8" fmla="*/ 575539 h 1780016"/>
                  <a:gd name="connsiteX9" fmla="*/ 5567980 w 5567980"/>
                  <a:gd name="connsiteY9" fmla="*/ 1115477 h 1780016"/>
                  <a:gd name="connsiteX10" fmla="*/ 5567980 w 5567980"/>
                  <a:gd name="connsiteY10" fmla="*/ 1780016 h 1780016"/>
                  <a:gd name="connsiteX11" fmla="*/ 4983342 w 5567980"/>
                  <a:gd name="connsiteY11" fmla="*/ 1780016 h 1780016"/>
                  <a:gd name="connsiteX12" fmla="*/ 4175985 w 5567980"/>
                  <a:gd name="connsiteY12" fmla="*/ 1780016 h 1780016"/>
                  <a:gd name="connsiteX13" fmla="*/ 3535667 w 5567980"/>
                  <a:gd name="connsiteY13" fmla="*/ 1780016 h 1780016"/>
                  <a:gd name="connsiteX14" fmla="*/ 2728310 w 5567980"/>
                  <a:gd name="connsiteY14" fmla="*/ 1780016 h 1780016"/>
                  <a:gd name="connsiteX15" fmla="*/ 2143672 w 5567980"/>
                  <a:gd name="connsiteY15" fmla="*/ 1780016 h 1780016"/>
                  <a:gd name="connsiteX16" fmla="*/ 1614714 w 5567980"/>
                  <a:gd name="connsiteY16" fmla="*/ 1780016 h 1780016"/>
                  <a:gd name="connsiteX17" fmla="*/ 1085756 w 5567980"/>
                  <a:gd name="connsiteY17" fmla="*/ 1780016 h 1780016"/>
                  <a:gd name="connsiteX18" fmla="*/ 0 w 5567980"/>
                  <a:gd name="connsiteY18" fmla="*/ 1780016 h 1780016"/>
                  <a:gd name="connsiteX19" fmla="*/ 0 w 5567980"/>
                  <a:gd name="connsiteY19" fmla="*/ 1240078 h 1780016"/>
                  <a:gd name="connsiteX20" fmla="*/ 0 w 5567980"/>
                  <a:gd name="connsiteY20" fmla="*/ 611139 h 1780016"/>
                  <a:gd name="connsiteX21" fmla="*/ 0 w 5567980"/>
                  <a:gd name="connsiteY21" fmla="*/ 0 h 178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67980" h="1780016" fill="none" extrusionOk="0">
                    <a:moveTo>
                      <a:pt x="0" y="0"/>
                    </a:moveTo>
                    <a:cubicBezTo>
                      <a:pt x="230620" y="18724"/>
                      <a:pt x="450093" y="-32215"/>
                      <a:pt x="807357" y="0"/>
                    </a:cubicBezTo>
                    <a:cubicBezTo>
                      <a:pt x="1164621" y="32215"/>
                      <a:pt x="1384829" y="15322"/>
                      <a:pt x="1559034" y="0"/>
                    </a:cubicBezTo>
                    <a:cubicBezTo>
                      <a:pt x="1733239" y="-15322"/>
                      <a:pt x="2039299" y="-918"/>
                      <a:pt x="2255032" y="0"/>
                    </a:cubicBezTo>
                    <a:cubicBezTo>
                      <a:pt x="2470765" y="918"/>
                      <a:pt x="2739406" y="-15988"/>
                      <a:pt x="2951029" y="0"/>
                    </a:cubicBezTo>
                    <a:cubicBezTo>
                      <a:pt x="3162652" y="15988"/>
                      <a:pt x="3583391" y="-5374"/>
                      <a:pt x="3758387" y="0"/>
                    </a:cubicBezTo>
                    <a:cubicBezTo>
                      <a:pt x="3933383" y="5374"/>
                      <a:pt x="4178061" y="-3142"/>
                      <a:pt x="4510064" y="0"/>
                    </a:cubicBezTo>
                    <a:cubicBezTo>
                      <a:pt x="4842067" y="3142"/>
                      <a:pt x="5089135" y="-7912"/>
                      <a:pt x="5567980" y="0"/>
                    </a:cubicBezTo>
                    <a:cubicBezTo>
                      <a:pt x="5573944" y="258537"/>
                      <a:pt x="5545324" y="401753"/>
                      <a:pt x="5567980" y="575539"/>
                    </a:cubicBezTo>
                    <a:cubicBezTo>
                      <a:pt x="5590636" y="749325"/>
                      <a:pt x="5584317" y="927454"/>
                      <a:pt x="5567980" y="1115477"/>
                    </a:cubicBezTo>
                    <a:cubicBezTo>
                      <a:pt x="5551643" y="1303500"/>
                      <a:pt x="5586759" y="1478878"/>
                      <a:pt x="5567980" y="1780016"/>
                    </a:cubicBezTo>
                    <a:cubicBezTo>
                      <a:pt x="5341843" y="1765617"/>
                      <a:pt x="5125797" y="1766103"/>
                      <a:pt x="4983342" y="1780016"/>
                    </a:cubicBezTo>
                    <a:cubicBezTo>
                      <a:pt x="4840887" y="1793929"/>
                      <a:pt x="4441005" y="1800070"/>
                      <a:pt x="4175985" y="1780016"/>
                    </a:cubicBezTo>
                    <a:cubicBezTo>
                      <a:pt x="3910965" y="1759962"/>
                      <a:pt x="3840366" y="1762883"/>
                      <a:pt x="3535667" y="1780016"/>
                    </a:cubicBezTo>
                    <a:cubicBezTo>
                      <a:pt x="3230968" y="1797149"/>
                      <a:pt x="2949906" y="1764110"/>
                      <a:pt x="2728310" y="1780016"/>
                    </a:cubicBezTo>
                    <a:cubicBezTo>
                      <a:pt x="2506714" y="1795922"/>
                      <a:pt x="2427035" y="1793484"/>
                      <a:pt x="2143672" y="1780016"/>
                    </a:cubicBezTo>
                    <a:cubicBezTo>
                      <a:pt x="1860309" y="1766548"/>
                      <a:pt x="1734512" y="1802336"/>
                      <a:pt x="1614714" y="1780016"/>
                    </a:cubicBezTo>
                    <a:cubicBezTo>
                      <a:pt x="1494916" y="1757696"/>
                      <a:pt x="1313161" y="1757877"/>
                      <a:pt x="1085756" y="1780016"/>
                    </a:cubicBezTo>
                    <a:cubicBezTo>
                      <a:pt x="858351" y="1802155"/>
                      <a:pt x="412814" y="1806283"/>
                      <a:pt x="0" y="1780016"/>
                    </a:cubicBezTo>
                    <a:cubicBezTo>
                      <a:pt x="-25969" y="1595654"/>
                      <a:pt x="6061" y="1389876"/>
                      <a:pt x="0" y="1240078"/>
                    </a:cubicBezTo>
                    <a:cubicBezTo>
                      <a:pt x="-6061" y="1090280"/>
                      <a:pt x="-17028" y="750760"/>
                      <a:pt x="0" y="611139"/>
                    </a:cubicBezTo>
                    <a:cubicBezTo>
                      <a:pt x="17028" y="471518"/>
                      <a:pt x="-24586" y="222602"/>
                      <a:pt x="0" y="0"/>
                    </a:cubicBezTo>
                    <a:close/>
                  </a:path>
                  <a:path w="5567980" h="1780016" stroke="0" extrusionOk="0">
                    <a:moveTo>
                      <a:pt x="0" y="0"/>
                    </a:moveTo>
                    <a:cubicBezTo>
                      <a:pt x="210591" y="22750"/>
                      <a:pt x="446097" y="-18947"/>
                      <a:pt x="640318" y="0"/>
                    </a:cubicBezTo>
                    <a:cubicBezTo>
                      <a:pt x="834539" y="18947"/>
                      <a:pt x="1023312" y="-3755"/>
                      <a:pt x="1169276" y="0"/>
                    </a:cubicBezTo>
                    <a:cubicBezTo>
                      <a:pt x="1315240" y="3755"/>
                      <a:pt x="1775371" y="-16132"/>
                      <a:pt x="1976633" y="0"/>
                    </a:cubicBezTo>
                    <a:cubicBezTo>
                      <a:pt x="2177895" y="16132"/>
                      <a:pt x="2443396" y="28518"/>
                      <a:pt x="2616951" y="0"/>
                    </a:cubicBezTo>
                    <a:cubicBezTo>
                      <a:pt x="2790506" y="-28518"/>
                      <a:pt x="2939666" y="-23054"/>
                      <a:pt x="3257268" y="0"/>
                    </a:cubicBezTo>
                    <a:cubicBezTo>
                      <a:pt x="3574870" y="23054"/>
                      <a:pt x="3758516" y="38341"/>
                      <a:pt x="4064625" y="0"/>
                    </a:cubicBezTo>
                    <a:cubicBezTo>
                      <a:pt x="4370734" y="-38341"/>
                      <a:pt x="4368769" y="-10880"/>
                      <a:pt x="4649263" y="0"/>
                    </a:cubicBezTo>
                    <a:cubicBezTo>
                      <a:pt x="4929757" y="10880"/>
                      <a:pt x="5323834" y="24257"/>
                      <a:pt x="5567980" y="0"/>
                    </a:cubicBezTo>
                    <a:cubicBezTo>
                      <a:pt x="5562365" y="175548"/>
                      <a:pt x="5567511" y="403938"/>
                      <a:pt x="5567980" y="628939"/>
                    </a:cubicBezTo>
                    <a:cubicBezTo>
                      <a:pt x="5568449" y="853940"/>
                      <a:pt x="5555780" y="992994"/>
                      <a:pt x="5567980" y="1186677"/>
                    </a:cubicBezTo>
                    <a:cubicBezTo>
                      <a:pt x="5580180" y="1380360"/>
                      <a:pt x="5562546" y="1484300"/>
                      <a:pt x="5567980" y="1780016"/>
                    </a:cubicBezTo>
                    <a:cubicBezTo>
                      <a:pt x="5233416" y="1790716"/>
                      <a:pt x="5098472" y="1747906"/>
                      <a:pt x="4816303" y="1780016"/>
                    </a:cubicBezTo>
                    <a:cubicBezTo>
                      <a:pt x="4534134" y="1812126"/>
                      <a:pt x="4314027" y="1755069"/>
                      <a:pt x="4008946" y="1780016"/>
                    </a:cubicBezTo>
                    <a:cubicBezTo>
                      <a:pt x="3703865" y="1804963"/>
                      <a:pt x="3363090" y="1800043"/>
                      <a:pt x="3201588" y="1780016"/>
                    </a:cubicBezTo>
                    <a:cubicBezTo>
                      <a:pt x="3040086" y="1759989"/>
                      <a:pt x="2892903" y="1760457"/>
                      <a:pt x="2616951" y="1780016"/>
                    </a:cubicBezTo>
                    <a:cubicBezTo>
                      <a:pt x="2340999" y="1799575"/>
                      <a:pt x="2223090" y="1773620"/>
                      <a:pt x="1920953" y="1780016"/>
                    </a:cubicBezTo>
                    <a:cubicBezTo>
                      <a:pt x="1618816" y="1786412"/>
                      <a:pt x="1366077" y="1800644"/>
                      <a:pt x="1113596" y="1780016"/>
                    </a:cubicBezTo>
                    <a:cubicBezTo>
                      <a:pt x="861115" y="1759388"/>
                      <a:pt x="527390" y="1778285"/>
                      <a:pt x="0" y="1780016"/>
                    </a:cubicBezTo>
                    <a:cubicBezTo>
                      <a:pt x="-11463" y="1645187"/>
                      <a:pt x="-4379" y="1362996"/>
                      <a:pt x="0" y="1240078"/>
                    </a:cubicBezTo>
                    <a:cubicBezTo>
                      <a:pt x="4379" y="1117160"/>
                      <a:pt x="3664" y="903659"/>
                      <a:pt x="0" y="682339"/>
                    </a:cubicBezTo>
                    <a:cubicBezTo>
                      <a:pt x="-3664" y="461019"/>
                      <a:pt x="1332" y="295007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752" r="-1396" b="-3670"/>
                </a:stretch>
              </a:blip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xmlns="" xmlns:a14="http://schemas.microsoft.com/office/drawing/2010/main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F98B08F-977B-D541-AEAB-2C2297C93E30}"/>
              </a:ext>
            </a:extLst>
          </p:cNvPr>
          <p:cNvSpPr txBox="1"/>
          <p:nvPr/>
        </p:nvSpPr>
        <p:spPr>
          <a:xfrm>
            <a:off x="7045135" y="1870656"/>
            <a:ext cx="3090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 Hamiltonian Cycle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6E1BEE-EB38-C14B-AA36-7B17BBBED1E8}"/>
                  </a:ext>
                </a:extLst>
              </p:cNvPr>
              <p:cNvSpPr/>
              <p:nvPr/>
            </p:nvSpPr>
            <p:spPr>
              <a:xfrm>
                <a:off x="5818217" y="2398716"/>
                <a:ext cx="5544042" cy="1308761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are given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unweighted</a:t>
                </a:r>
                <a:r>
                  <a:rPr lang="en-US" sz="2000" dirty="0"/>
                  <a:t>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undirected</a:t>
                </a:r>
                <a:r>
                  <a:rPr lang="en-US" sz="2000" dirty="0"/>
                  <a:t>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Is there a cycle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that visits each node exactly once?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6E1BEE-EB38-C14B-AA36-7B17BBBED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17" y="2398716"/>
                <a:ext cx="5544042" cy="1308761"/>
              </a:xfrm>
              <a:prstGeom prst="rect">
                <a:avLst/>
              </a:prstGeom>
              <a:blipFill>
                <a:blip r:embed="rId4"/>
                <a:stretch>
                  <a:fillRect l="-911" r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D2FB9E1-1DBC-5E47-A474-C4F3C7B9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46" y="3779260"/>
            <a:ext cx="3234417" cy="227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ing Overview for Biologists">
            <a:extLst>
              <a:ext uri="{FF2B5EF4-FFF2-40B4-BE49-F238E27FC236}">
                <a16:creationId xmlns:a16="http://schemas.microsoft.com/office/drawing/2014/main" id="{B2BD1650-36C8-A74B-B4BE-4880EA9F8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2" r="5296" b="23417"/>
          <a:stretch/>
        </p:blipFill>
        <p:spPr bwMode="auto">
          <a:xfrm>
            <a:off x="9260723" y="4292277"/>
            <a:ext cx="2091333" cy="130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62C77-43F0-A54C-B10B-E526C124D7B0}"/>
              </a:ext>
            </a:extLst>
          </p:cNvPr>
          <p:cNvSpPr txBox="1"/>
          <p:nvPr/>
        </p:nvSpPr>
        <p:spPr>
          <a:xfrm>
            <a:off x="7103996" y="6130808"/>
            <a:ext cx="513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73806-FEE8-874B-88EF-3C52D061B289}"/>
              </a:ext>
            </a:extLst>
          </p:cNvPr>
          <p:cNvSpPr txBox="1"/>
          <p:nvPr/>
        </p:nvSpPr>
        <p:spPr>
          <a:xfrm>
            <a:off x="10306389" y="6047223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847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F968B-2A27-FE4B-8054-09DEA24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184BD-4441-8948-B10B-605BD9BE630C}"/>
              </a:ext>
            </a:extLst>
          </p:cNvPr>
          <p:cNvSpPr txBox="1"/>
          <p:nvPr/>
        </p:nvSpPr>
        <p:spPr>
          <a:xfrm>
            <a:off x="7109030" y="440299"/>
            <a:ext cx="2998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 Hamiltonian </a:t>
            </a:r>
            <a:r>
              <a:rPr lang="en-HK" sz="2000" b="1" dirty="0">
                <a:solidFill>
                  <a:srgbClr val="C00000"/>
                </a:solidFill>
              </a:rPr>
              <a:t>Path</a:t>
            </a:r>
            <a:r>
              <a:rPr lang="en-HK" sz="2000" b="1" dirty="0">
                <a:solidFill>
                  <a:srgbClr val="0070C0"/>
                </a:solidFill>
              </a:rPr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695153-BA8C-7447-8EBB-E41AD3E9FBA3}"/>
                  </a:ext>
                </a:extLst>
              </p:cNvPr>
              <p:cNvSpPr/>
              <p:nvPr/>
            </p:nvSpPr>
            <p:spPr>
              <a:xfrm>
                <a:off x="6284017" y="965182"/>
                <a:ext cx="5544042" cy="1308761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are given a unweighted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undirected</a:t>
                </a:r>
                <a:r>
                  <a:rPr lang="en-US" sz="2000" dirty="0"/>
                  <a:t>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Is there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path</a:t>
                </a:r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that visits each node exactly once?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695153-BA8C-7447-8EBB-E41AD3E9F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017" y="965182"/>
                <a:ext cx="5544042" cy="1308761"/>
              </a:xfrm>
              <a:prstGeom prst="rect">
                <a:avLst/>
              </a:prstGeom>
              <a:blipFill>
                <a:blip r:embed="rId2"/>
                <a:stretch>
                  <a:fillRect l="-1142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erschel graph - Wikiwand">
            <a:extLst>
              <a:ext uri="{FF2B5EF4-FFF2-40B4-BE49-F238E27FC236}">
                <a16:creationId xmlns:a16="http://schemas.microsoft.com/office/drawing/2014/main" id="{23D0070C-5856-A446-BF5C-FE72BC7C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08" y="2273943"/>
            <a:ext cx="2794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63A57-4F3E-524A-AADD-E3DA49940C43}"/>
              </a:ext>
            </a:extLst>
          </p:cNvPr>
          <p:cNvSpPr txBox="1"/>
          <p:nvPr/>
        </p:nvSpPr>
        <p:spPr>
          <a:xfrm>
            <a:off x="1376971" y="440299"/>
            <a:ext cx="3090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Hamiltonian Cycle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F51B6D-E02F-1243-8BEC-3C394BFD683D}"/>
                  </a:ext>
                </a:extLst>
              </p:cNvPr>
              <p:cNvSpPr/>
              <p:nvPr/>
            </p:nvSpPr>
            <p:spPr>
              <a:xfrm>
                <a:off x="551958" y="965182"/>
                <a:ext cx="5544042" cy="1308761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are given a unweighted and </a:t>
                </a:r>
                <a:r>
                  <a:rPr lang="en-US" sz="2000" dirty="0">
                    <a:solidFill>
                      <a:srgbClr val="C00000"/>
                    </a:solidFill>
                  </a:rPr>
                  <a:t>directed</a:t>
                </a:r>
                <a:r>
                  <a:rPr lang="en-US" sz="2000" dirty="0"/>
                  <a:t>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Is there a cycle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that visits each node exactly once?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9F51B6D-E02F-1243-8BEC-3C394BFD6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58" y="965182"/>
                <a:ext cx="5544042" cy="1308761"/>
              </a:xfrm>
              <a:prstGeom prst="rect">
                <a:avLst/>
              </a:prstGeom>
              <a:blipFill>
                <a:blip r:embed="rId4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A more efficient way of finding Hamiltonian cycle - CodePlex Archive">
            <a:extLst>
              <a:ext uri="{FF2B5EF4-FFF2-40B4-BE49-F238E27FC236}">
                <a16:creationId xmlns:a16="http://schemas.microsoft.com/office/drawing/2014/main" id="{620F362B-E63E-3348-B506-38AB55D70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5"/>
          <a:stretch/>
        </p:blipFill>
        <p:spPr bwMode="auto">
          <a:xfrm>
            <a:off x="1013398" y="2506859"/>
            <a:ext cx="1993987" cy="18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more efficient way of finding Hamiltonian cycle - CodePlex Archive">
            <a:extLst>
              <a:ext uri="{FF2B5EF4-FFF2-40B4-BE49-F238E27FC236}">
                <a16:creationId xmlns:a16="http://schemas.microsoft.com/office/drawing/2014/main" id="{B66BB564-AB6D-A74A-A574-CE452FBAF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5"/>
          <a:stretch/>
        </p:blipFill>
        <p:spPr bwMode="auto">
          <a:xfrm>
            <a:off x="3468592" y="2520349"/>
            <a:ext cx="1993987" cy="18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BD4131-8A8D-454D-B03D-71C94459073B}"/>
              </a:ext>
            </a:extLst>
          </p:cNvPr>
          <p:cNvSpPr/>
          <p:nvPr/>
        </p:nvSpPr>
        <p:spPr>
          <a:xfrm>
            <a:off x="430922" y="5049222"/>
            <a:ext cx="5273842" cy="1308761"/>
          </a:xfrm>
          <a:custGeom>
            <a:avLst/>
            <a:gdLst>
              <a:gd name="connsiteX0" fmla="*/ 0 w 5273842"/>
              <a:gd name="connsiteY0" fmla="*/ 0 h 1308761"/>
              <a:gd name="connsiteX1" fmla="*/ 606492 w 5273842"/>
              <a:gd name="connsiteY1" fmla="*/ 0 h 1308761"/>
              <a:gd name="connsiteX2" fmla="*/ 1107507 w 5273842"/>
              <a:gd name="connsiteY2" fmla="*/ 0 h 1308761"/>
              <a:gd name="connsiteX3" fmla="*/ 1872214 w 5273842"/>
              <a:gd name="connsiteY3" fmla="*/ 0 h 1308761"/>
              <a:gd name="connsiteX4" fmla="*/ 2478706 w 5273842"/>
              <a:gd name="connsiteY4" fmla="*/ 0 h 1308761"/>
              <a:gd name="connsiteX5" fmla="*/ 3085198 w 5273842"/>
              <a:gd name="connsiteY5" fmla="*/ 0 h 1308761"/>
              <a:gd name="connsiteX6" fmla="*/ 3849905 w 5273842"/>
              <a:gd name="connsiteY6" fmla="*/ 0 h 1308761"/>
              <a:gd name="connsiteX7" fmla="*/ 4403658 w 5273842"/>
              <a:gd name="connsiteY7" fmla="*/ 0 h 1308761"/>
              <a:gd name="connsiteX8" fmla="*/ 5273842 w 5273842"/>
              <a:gd name="connsiteY8" fmla="*/ 0 h 1308761"/>
              <a:gd name="connsiteX9" fmla="*/ 5273842 w 5273842"/>
              <a:gd name="connsiteY9" fmla="*/ 680556 h 1308761"/>
              <a:gd name="connsiteX10" fmla="*/ 5273842 w 5273842"/>
              <a:gd name="connsiteY10" fmla="*/ 1308761 h 1308761"/>
              <a:gd name="connsiteX11" fmla="*/ 4614612 w 5273842"/>
              <a:gd name="connsiteY11" fmla="*/ 1308761 h 1308761"/>
              <a:gd name="connsiteX12" fmla="*/ 4008120 w 5273842"/>
              <a:gd name="connsiteY12" fmla="*/ 1308761 h 1308761"/>
              <a:gd name="connsiteX13" fmla="*/ 3243413 w 5273842"/>
              <a:gd name="connsiteY13" fmla="*/ 1308761 h 1308761"/>
              <a:gd name="connsiteX14" fmla="*/ 2478706 w 5273842"/>
              <a:gd name="connsiteY14" fmla="*/ 1308761 h 1308761"/>
              <a:gd name="connsiteX15" fmla="*/ 1924952 w 5273842"/>
              <a:gd name="connsiteY15" fmla="*/ 1308761 h 1308761"/>
              <a:gd name="connsiteX16" fmla="*/ 1265722 w 5273842"/>
              <a:gd name="connsiteY16" fmla="*/ 1308761 h 1308761"/>
              <a:gd name="connsiteX17" fmla="*/ 0 w 5273842"/>
              <a:gd name="connsiteY17" fmla="*/ 1308761 h 1308761"/>
              <a:gd name="connsiteX18" fmla="*/ 0 w 5273842"/>
              <a:gd name="connsiteY18" fmla="*/ 654381 h 1308761"/>
              <a:gd name="connsiteX19" fmla="*/ 0 w 5273842"/>
              <a:gd name="connsiteY19" fmla="*/ 0 h 130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73842" h="1308761" extrusionOk="0">
                <a:moveTo>
                  <a:pt x="0" y="0"/>
                </a:moveTo>
                <a:cubicBezTo>
                  <a:pt x="248393" y="29419"/>
                  <a:pt x="398410" y="-23440"/>
                  <a:pt x="606492" y="0"/>
                </a:cubicBezTo>
                <a:cubicBezTo>
                  <a:pt x="814574" y="23440"/>
                  <a:pt x="964920" y="2694"/>
                  <a:pt x="1107507" y="0"/>
                </a:cubicBezTo>
                <a:cubicBezTo>
                  <a:pt x="1250094" y="-2694"/>
                  <a:pt x="1561057" y="5459"/>
                  <a:pt x="1872214" y="0"/>
                </a:cubicBezTo>
                <a:cubicBezTo>
                  <a:pt x="2183371" y="-5459"/>
                  <a:pt x="2284007" y="-14771"/>
                  <a:pt x="2478706" y="0"/>
                </a:cubicBezTo>
                <a:cubicBezTo>
                  <a:pt x="2673405" y="14771"/>
                  <a:pt x="2881980" y="-1424"/>
                  <a:pt x="3085198" y="0"/>
                </a:cubicBezTo>
                <a:cubicBezTo>
                  <a:pt x="3288416" y="1424"/>
                  <a:pt x="3647193" y="-10852"/>
                  <a:pt x="3849905" y="0"/>
                </a:cubicBezTo>
                <a:cubicBezTo>
                  <a:pt x="4052617" y="10852"/>
                  <a:pt x="4199217" y="-21680"/>
                  <a:pt x="4403658" y="0"/>
                </a:cubicBezTo>
                <a:cubicBezTo>
                  <a:pt x="4608099" y="21680"/>
                  <a:pt x="4927156" y="-9153"/>
                  <a:pt x="5273842" y="0"/>
                </a:cubicBezTo>
                <a:cubicBezTo>
                  <a:pt x="5258250" y="228521"/>
                  <a:pt x="5263429" y="421219"/>
                  <a:pt x="5273842" y="680556"/>
                </a:cubicBezTo>
                <a:cubicBezTo>
                  <a:pt x="5284255" y="939893"/>
                  <a:pt x="5290771" y="1059203"/>
                  <a:pt x="5273842" y="1308761"/>
                </a:cubicBezTo>
                <a:cubicBezTo>
                  <a:pt x="5058898" y="1275981"/>
                  <a:pt x="4907773" y="1328817"/>
                  <a:pt x="4614612" y="1308761"/>
                </a:cubicBezTo>
                <a:cubicBezTo>
                  <a:pt x="4321451" y="1288706"/>
                  <a:pt x="4196976" y="1322644"/>
                  <a:pt x="4008120" y="1308761"/>
                </a:cubicBezTo>
                <a:cubicBezTo>
                  <a:pt x="3819264" y="1294878"/>
                  <a:pt x="3483084" y="1306895"/>
                  <a:pt x="3243413" y="1308761"/>
                </a:cubicBezTo>
                <a:cubicBezTo>
                  <a:pt x="3003742" y="1310627"/>
                  <a:pt x="2769656" y="1287252"/>
                  <a:pt x="2478706" y="1308761"/>
                </a:cubicBezTo>
                <a:cubicBezTo>
                  <a:pt x="2187756" y="1330270"/>
                  <a:pt x="2197680" y="1323266"/>
                  <a:pt x="1924952" y="1308761"/>
                </a:cubicBezTo>
                <a:cubicBezTo>
                  <a:pt x="1652224" y="1294256"/>
                  <a:pt x="1420587" y="1281452"/>
                  <a:pt x="1265722" y="1308761"/>
                </a:cubicBezTo>
                <a:cubicBezTo>
                  <a:pt x="1110857" y="1336071"/>
                  <a:pt x="370159" y="1299582"/>
                  <a:pt x="0" y="1308761"/>
                </a:cubicBezTo>
                <a:cubicBezTo>
                  <a:pt x="-19303" y="987488"/>
                  <a:pt x="1829" y="974567"/>
                  <a:pt x="0" y="654381"/>
                </a:cubicBezTo>
                <a:cubicBezTo>
                  <a:pt x="-1829" y="334195"/>
                  <a:pt x="32651" y="155960"/>
                  <a:pt x="0" y="0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Theorem</a:t>
            </a:r>
          </a:p>
          <a:p>
            <a:r>
              <a:rPr lang="en-HK" sz="2000" dirty="0">
                <a:solidFill>
                  <a:schemeClr val="tx1"/>
                </a:solidFill>
              </a:rPr>
              <a:t>Hamiltonian Cycle and Hamiltonian Path are NP-complete in both directed and undirected graphs.   </a:t>
            </a:r>
          </a:p>
        </p:txBody>
      </p:sp>
    </p:spTree>
    <p:extLst>
      <p:ext uri="{BB962C8B-B14F-4D97-AF65-F5344CB8AC3E}">
        <p14:creationId xmlns:p14="http://schemas.microsoft.com/office/powerpoint/2010/main" val="213619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DBEC4E-6AA2-8346-8E01-11DB45D56A9C}"/>
                  </a:ext>
                </a:extLst>
              </p:cNvPr>
              <p:cNvSpPr/>
              <p:nvPr/>
            </p:nvSpPr>
            <p:spPr>
              <a:xfrm>
                <a:off x="448806" y="3407981"/>
                <a:ext cx="7344066" cy="31565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Proof: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</a:rPr>
                  <a:t>Reduction from Hamiltonian Cycle.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an arbitrary undirected graph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vertices.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</a:rPr>
                  <a:t>Construct a length 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as follows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If G has a Hamiltonian cycle, then there is a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whose length is exactly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;</a:t>
                </a:r>
                <a:r>
                  <a:rPr lang="en-HK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Otherwise, every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has length at least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DBEC4E-6AA2-8346-8E01-11DB45D56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06" y="3407981"/>
                <a:ext cx="7344066" cy="3156592"/>
              </a:xfrm>
              <a:prstGeom prst="rect">
                <a:avLst/>
              </a:prstGeom>
              <a:blipFill>
                <a:blip r:embed="rId2"/>
                <a:stretch>
                  <a:fillRect l="-864" t="-398" r="-518" b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D571C90-D8E3-B740-A0DE-C10D692DD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9" b="6115"/>
          <a:stretch/>
        </p:blipFill>
        <p:spPr>
          <a:xfrm>
            <a:off x="1749586" y="4764433"/>
            <a:ext cx="3503463" cy="7943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D7855-940F-444A-8E58-365E22B2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47979-7366-9849-9531-D8A5646F1DAB}"/>
              </a:ext>
            </a:extLst>
          </p:cNvPr>
          <p:cNvSpPr/>
          <p:nvPr/>
        </p:nvSpPr>
        <p:spPr>
          <a:xfrm>
            <a:off x="1344165" y="392383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BC427F-EAA3-4E4C-A17C-3284EBC98688}"/>
                  </a:ext>
                </a:extLst>
              </p:cNvPr>
              <p:cNvSpPr/>
              <p:nvPr/>
            </p:nvSpPr>
            <p:spPr>
              <a:xfrm>
                <a:off x="448806" y="1061629"/>
                <a:ext cx="6773532" cy="1610787"/>
              </a:xfrm>
              <a:custGeom>
                <a:avLst/>
                <a:gdLst>
                  <a:gd name="connsiteX0" fmla="*/ 0 w 6773532"/>
                  <a:gd name="connsiteY0" fmla="*/ 0 h 1610787"/>
                  <a:gd name="connsiteX1" fmla="*/ 745089 w 6773532"/>
                  <a:gd name="connsiteY1" fmla="*/ 0 h 1610787"/>
                  <a:gd name="connsiteX2" fmla="*/ 1219236 w 6773532"/>
                  <a:gd name="connsiteY2" fmla="*/ 0 h 1610787"/>
                  <a:gd name="connsiteX3" fmla="*/ 1828854 w 6773532"/>
                  <a:gd name="connsiteY3" fmla="*/ 0 h 1610787"/>
                  <a:gd name="connsiteX4" fmla="*/ 2641677 w 6773532"/>
                  <a:gd name="connsiteY4" fmla="*/ 0 h 1610787"/>
                  <a:gd name="connsiteX5" fmla="*/ 3319031 w 6773532"/>
                  <a:gd name="connsiteY5" fmla="*/ 0 h 1610787"/>
                  <a:gd name="connsiteX6" fmla="*/ 4064119 w 6773532"/>
                  <a:gd name="connsiteY6" fmla="*/ 0 h 1610787"/>
                  <a:gd name="connsiteX7" fmla="*/ 4673737 w 6773532"/>
                  <a:gd name="connsiteY7" fmla="*/ 0 h 1610787"/>
                  <a:gd name="connsiteX8" fmla="*/ 5351090 w 6773532"/>
                  <a:gd name="connsiteY8" fmla="*/ 0 h 1610787"/>
                  <a:gd name="connsiteX9" fmla="*/ 6163914 w 6773532"/>
                  <a:gd name="connsiteY9" fmla="*/ 0 h 1610787"/>
                  <a:gd name="connsiteX10" fmla="*/ 6773532 w 6773532"/>
                  <a:gd name="connsiteY10" fmla="*/ 0 h 1610787"/>
                  <a:gd name="connsiteX11" fmla="*/ 6773532 w 6773532"/>
                  <a:gd name="connsiteY11" fmla="*/ 553037 h 1610787"/>
                  <a:gd name="connsiteX12" fmla="*/ 6773532 w 6773532"/>
                  <a:gd name="connsiteY12" fmla="*/ 1057750 h 1610787"/>
                  <a:gd name="connsiteX13" fmla="*/ 6773532 w 6773532"/>
                  <a:gd name="connsiteY13" fmla="*/ 1610787 h 1610787"/>
                  <a:gd name="connsiteX14" fmla="*/ 6096179 w 6773532"/>
                  <a:gd name="connsiteY14" fmla="*/ 1610787 h 1610787"/>
                  <a:gd name="connsiteX15" fmla="*/ 5418826 w 6773532"/>
                  <a:gd name="connsiteY15" fmla="*/ 1610787 h 1610787"/>
                  <a:gd name="connsiteX16" fmla="*/ 4876943 w 6773532"/>
                  <a:gd name="connsiteY16" fmla="*/ 1610787 h 1610787"/>
                  <a:gd name="connsiteX17" fmla="*/ 4199590 w 6773532"/>
                  <a:gd name="connsiteY17" fmla="*/ 1610787 h 1610787"/>
                  <a:gd name="connsiteX18" fmla="*/ 3522237 w 6773532"/>
                  <a:gd name="connsiteY18" fmla="*/ 1610787 h 1610787"/>
                  <a:gd name="connsiteX19" fmla="*/ 2844883 w 6773532"/>
                  <a:gd name="connsiteY19" fmla="*/ 1610787 h 1610787"/>
                  <a:gd name="connsiteX20" fmla="*/ 2167530 w 6773532"/>
                  <a:gd name="connsiteY20" fmla="*/ 1610787 h 1610787"/>
                  <a:gd name="connsiteX21" fmla="*/ 1557912 w 6773532"/>
                  <a:gd name="connsiteY21" fmla="*/ 1610787 h 1610787"/>
                  <a:gd name="connsiteX22" fmla="*/ 812824 w 6773532"/>
                  <a:gd name="connsiteY22" fmla="*/ 1610787 h 1610787"/>
                  <a:gd name="connsiteX23" fmla="*/ 0 w 6773532"/>
                  <a:gd name="connsiteY23" fmla="*/ 1610787 h 1610787"/>
                  <a:gd name="connsiteX24" fmla="*/ 0 w 6773532"/>
                  <a:gd name="connsiteY24" fmla="*/ 1041642 h 1610787"/>
                  <a:gd name="connsiteX25" fmla="*/ 0 w 6773532"/>
                  <a:gd name="connsiteY25" fmla="*/ 488605 h 1610787"/>
                  <a:gd name="connsiteX26" fmla="*/ 0 w 6773532"/>
                  <a:gd name="connsiteY26" fmla="*/ 0 h 1610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73532" h="1610787" fill="none" extrusionOk="0">
                    <a:moveTo>
                      <a:pt x="0" y="0"/>
                    </a:moveTo>
                    <a:cubicBezTo>
                      <a:pt x="268848" y="36991"/>
                      <a:pt x="440743" y="-7466"/>
                      <a:pt x="745089" y="0"/>
                    </a:cubicBezTo>
                    <a:cubicBezTo>
                      <a:pt x="1049435" y="7466"/>
                      <a:pt x="1014312" y="536"/>
                      <a:pt x="1219236" y="0"/>
                    </a:cubicBezTo>
                    <a:cubicBezTo>
                      <a:pt x="1424160" y="-536"/>
                      <a:pt x="1698061" y="13094"/>
                      <a:pt x="1828854" y="0"/>
                    </a:cubicBezTo>
                    <a:cubicBezTo>
                      <a:pt x="1959647" y="-13094"/>
                      <a:pt x="2269482" y="-37838"/>
                      <a:pt x="2641677" y="0"/>
                    </a:cubicBezTo>
                    <a:cubicBezTo>
                      <a:pt x="3013872" y="37838"/>
                      <a:pt x="3014350" y="22770"/>
                      <a:pt x="3319031" y="0"/>
                    </a:cubicBezTo>
                    <a:cubicBezTo>
                      <a:pt x="3623712" y="-22770"/>
                      <a:pt x="3903803" y="-10087"/>
                      <a:pt x="4064119" y="0"/>
                    </a:cubicBezTo>
                    <a:cubicBezTo>
                      <a:pt x="4224435" y="10087"/>
                      <a:pt x="4450211" y="-7959"/>
                      <a:pt x="4673737" y="0"/>
                    </a:cubicBezTo>
                    <a:cubicBezTo>
                      <a:pt x="4897263" y="7959"/>
                      <a:pt x="5049340" y="-13639"/>
                      <a:pt x="5351090" y="0"/>
                    </a:cubicBezTo>
                    <a:cubicBezTo>
                      <a:pt x="5652840" y="13639"/>
                      <a:pt x="5985289" y="24324"/>
                      <a:pt x="6163914" y="0"/>
                    </a:cubicBezTo>
                    <a:cubicBezTo>
                      <a:pt x="6342539" y="-24324"/>
                      <a:pt x="6502252" y="-11620"/>
                      <a:pt x="6773532" y="0"/>
                    </a:cubicBezTo>
                    <a:cubicBezTo>
                      <a:pt x="6771959" y="215982"/>
                      <a:pt x="6763334" y="288457"/>
                      <a:pt x="6773532" y="553037"/>
                    </a:cubicBezTo>
                    <a:cubicBezTo>
                      <a:pt x="6783730" y="817617"/>
                      <a:pt x="6771133" y="844682"/>
                      <a:pt x="6773532" y="1057750"/>
                    </a:cubicBezTo>
                    <a:cubicBezTo>
                      <a:pt x="6775931" y="1270818"/>
                      <a:pt x="6769510" y="1433159"/>
                      <a:pt x="6773532" y="1610787"/>
                    </a:cubicBezTo>
                    <a:cubicBezTo>
                      <a:pt x="6621914" y="1608282"/>
                      <a:pt x="6314893" y="1643817"/>
                      <a:pt x="6096179" y="1610787"/>
                    </a:cubicBezTo>
                    <a:cubicBezTo>
                      <a:pt x="5877465" y="1577757"/>
                      <a:pt x="5567599" y="1613252"/>
                      <a:pt x="5418826" y="1610787"/>
                    </a:cubicBezTo>
                    <a:cubicBezTo>
                      <a:pt x="5270053" y="1608322"/>
                      <a:pt x="5001944" y="1602098"/>
                      <a:pt x="4876943" y="1610787"/>
                    </a:cubicBezTo>
                    <a:cubicBezTo>
                      <a:pt x="4751942" y="1619476"/>
                      <a:pt x="4390686" y="1598585"/>
                      <a:pt x="4199590" y="1610787"/>
                    </a:cubicBezTo>
                    <a:cubicBezTo>
                      <a:pt x="4008494" y="1622989"/>
                      <a:pt x="3827489" y="1618409"/>
                      <a:pt x="3522237" y="1610787"/>
                    </a:cubicBezTo>
                    <a:cubicBezTo>
                      <a:pt x="3216985" y="1603165"/>
                      <a:pt x="3163824" y="1610525"/>
                      <a:pt x="2844883" y="1610787"/>
                    </a:cubicBezTo>
                    <a:cubicBezTo>
                      <a:pt x="2525942" y="1611049"/>
                      <a:pt x="2329688" y="1637166"/>
                      <a:pt x="2167530" y="1610787"/>
                    </a:cubicBezTo>
                    <a:cubicBezTo>
                      <a:pt x="2005372" y="1584408"/>
                      <a:pt x="1802069" y="1581103"/>
                      <a:pt x="1557912" y="1610787"/>
                    </a:cubicBezTo>
                    <a:cubicBezTo>
                      <a:pt x="1313755" y="1640471"/>
                      <a:pt x="1149121" y="1610783"/>
                      <a:pt x="812824" y="1610787"/>
                    </a:cubicBezTo>
                    <a:cubicBezTo>
                      <a:pt x="476527" y="1610791"/>
                      <a:pt x="231970" y="1611002"/>
                      <a:pt x="0" y="1610787"/>
                    </a:cubicBezTo>
                    <a:cubicBezTo>
                      <a:pt x="24788" y="1421919"/>
                      <a:pt x="-19199" y="1232406"/>
                      <a:pt x="0" y="1041642"/>
                    </a:cubicBezTo>
                    <a:cubicBezTo>
                      <a:pt x="19199" y="850879"/>
                      <a:pt x="-20396" y="675103"/>
                      <a:pt x="0" y="488605"/>
                    </a:cubicBezTo>
                    <a:cubicBezTo>
                      <a:pt x="20396" y="302107"/>
                      <a:pt x="11363" y="149228"/>
                      <a:pt x="0" y="0"/>
                    </a:cubicBezTo>
                    <a:close/>
                  </a:path>
                  <a:path w="6773532" h="1610787" stroke="0" extrusionOk="0">
                    <a:moveTo>
                      <a:pt x="0" y="0"/>
                    </a:moveTo>
                    <a:cubicBezTo>
                      <a:pt x="219548" y="27362"/>
                      <a:pt x="471954" y="8123"/>
                      <a:pt x="609618" y="0"/>
                    </a:cubicBezTo>
                    <a:cubicBezTo>
                      <a:pt x="747282" y="-8123"/>
                      <a:pt x="910994" y="-5621"/>
                      <a:pt x="1083765" y="0"/>
                    </a:cubicBezTo>
                    <a:cubicBezTo>
                      <a:pt x="1256536" y="5621"/>
                      <a:pt x="1570426" y="-2221"/>
                      <a:pt x="1896589" y="0"/>
                    </a:cubicBezTo>
                    <a:cubicBezTo>
                      <a:pt x="2222752" y="2221"/>
                      <a:pt x="2226159" y="-8983"/>
                      <a:pt x="2506207" y="0"/>
                    </a:cubicBezTo>
                    <a:cubicBezTo>
                      <a:pt x="2786255" y="8983"/>
                      <a:pt x="2950878" y="-5819"/>
                      <a:pt x="3115825" y="0"/>
                    </a:cubicBezTo>
                    <a:cubicBezTo>
                      <a:pt x="3280772" y="5819"/>
                      <a:pt x="3635314" y="-33651"/>
                      <a:pt x="3928649" y="0"/>
                    </a:cubicBezTo>
                    <a:cubicBezTo>
                      <a:pt x="4221984" y="33651"/>
                      <a:pt x="4200645" y="10555"/>
                      <a:pt x="4470531" y="0"/>
                    </a:cubicBezTo>
                    <a:cubicBezTo>
                      <a:pt x="4740417" y="-10555"/>
                      <a:pt x="5004883" y="10251"/>
                      <a:pt x="5283355" y="0"/>
                    </a:cubicBezTo>
                    <a:cubicBezTo>
                      <a:pt x="5561827" y="-10251"/>
                      <a:pt x="5918121" y="-31858"/>
                      <a:pt x="6096179" y="0"/>
                    </a:cubicBezTo>
                    <a:cubicBezTo>
                      <a:pt x="6274237" y="31858"/>
                      <a:pt x="6546044" y="5678"/>
                      <a:pt x="6773532" y="0"/>
                    </a:cubicBezTo>
                    <a:cubicBezTo>
                      <a:pt x="6800456" y="142863"/>
                      <a:pt x="6796159" y="400226"/>
                      <a:pt x="6773532" y="569145"/>
                    </a:cubicBezTo>
                    <a:cubicBezTo>
                      <a:pt x="6750905" y="738065"/>
                      <a:pt x="6755172" y="868235"/>
                      <a:pt x="6773532" y="1122182"/>
                    </a:cubicBezTo>
                    <a:cubicBezTo>
                      <a:pt x="6791892" y="1376129"/>
                      <a:pt x="6760109" y="1428090"/>
                      <a:pt x="6773532" y="1610787"/>
                    </a:cubicBezTo>
                    <a:cubicBezTo>
                      <a:pt x="6618870" y="1618431"/>
                      <a:pt x="6389729" y="1606966"/>
                      <a:pt x="6096179" y="1610787"/>
                    </a:cubicBezTo>
                    <a:cubicBezTo>
                      <a:pt x="5802629" y="1614608"/>
                      <a:pt x="5687333" y="1615588"/>
                      <a:pt x="5554296" y="1610787"/>
                    </a:cubicBezTo>
                    <a:cubicBezTo>
                      <a:pt x="5421259" y="1605986"/>
                      <a:pt x="5083660" y="1640543"/>
                      <a:pt x="4876943" y="1610787"/>
                    </a:cubicBezTo>
                    <a:cubicBezTo>
                      <a:pt x="4670226" y="1581031"/>
                      <a:pt x="4246509" y="1600898"/>
                      <a:pt x="4064119" y="1610787"/>
                    </a:cubicBezTo>
                    <a:cubicBezTo>
                      <a:pt x="3881729" y="1620676"/>
                      <a:pt x="3692600" y="1618915"/>
                      <a:pt x="3386766" y="1610787"/>
                    </a:cubicBezTo>
                    <a:cubicBezTo>
                      <a:pt x="3080932" y="1602659"/>
                      <a:pt x="3114415" y="1631473"/>
                      <a:pt x="2912619" y="1610787"/>
                    </a:cubicBezTo>
                    <a:cubicBezTo>
                      <a:pt x="2710823" y="1590101"/>
                      <a:pt x="2607700" y="1591273"/>
                      <a:pt x="2370736" y="1610787"/>
                    </a:cubicBezTo>
                    <a:cubicBezTo>
                      <a:pt x="2133772" y="1630301"/>
                      <a:pt x="1794663" y="1590287"/>
                      <a:pt x="1557912" y="1610787"/>
                    </a:cubicBezTo>
                    <a:cubicBezTo>
                      <a:pt x="1321161" y="1631287"/>
                      <a:pt x="1157161" y="1606424"/>
                      <a:pt x="880559" y="1610787"/>
                    </a:cubicBezTo>
                    <a:cubicBezTo>
                      <a:pt x="603957" y="1615150"/>
                      <a:pt x="196727" y="1621787"/>
                      <a:pt x="0" y="1610787"/>
                    </a:cubicBezTo>
                    <a:cubicBezTo>
                      <a:pt x="6445" y="1411540"/>
                      <a:pt x="11448" y="1241266"/>
                      <a:pt x="0" y="1073858"/>
                    </a:cubicBezTo>
                    <a:cubicBezTo>
                      <a:pt x="-11448" y="906450"/>
                      <a:pt x="13408" y="736292"/>
                      <a:pt x="0" y="585253"/>
                    </a:cubicBezTo>
                    <a:cubicBezTo>
                      <a:pt x="-13408" y="434215"/>
                      <a:pt x="26976" y="16507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Theorem. 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For any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that can be computed in time polynomial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there is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no polynomial time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-approximation algorithm </a:t>
                </a:r>
                <a:r>
                  <a:rPr lang="en-US" sz="2000" dirty="0">
                    <a:solidFill>
                      <a:schemeClr val="tx1"/>
                    </a:solidFill>
                  </a:rPr>
                  <a:t>for the traveling salesman problem on general weighted graphs, unless P=NP.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BC427F-EAA3-4E4C-A17C-3284EBC98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06" y="1061629"/>
                <a:ext cx="6773532" cy="1610787"/>
              </a:xfrm>
              <a:prstGeom prst="rect">
                <a:avLst/>
              </a:prstGeom>
              <a:blipFill>
                <a:blip r:embed="rId4"/>
                <a:stretch>
                  <a:fillRect l="-745" t="-758" r="-186" b="-5303"/>
                </a:stretch>
              </a:blip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73532"/>
                          <a:gd name="connsiteY0" fmla="*/ 0 h 1610787"/>
                          <a:gd name="connsiteX1" fmla="*/ 745089 w 6773532"/>
                          <a:gd name="connsiteY1" fmla="*/ 0 h 1610787"/>
                          <a:gd name="connsiteX2" fmla="*/ 1219236 w 6773532"/>
                          <a:gd name="connsiteY2" fmla="*/ 0 h 1610787"/>
                          <a:gd name="connsiteX3" fmla="*/ 1828854 w 6773532"/>
                          <a:gd name="connsiteY3" fmla="*/ 0 h 1610787"/>
                          <a:gd name="connsiteX4" fmla="*/ 2641677 w 6773532"/>
                          <a:gd name="connsiteY4" fmla="*/ 0 h 1610787"/>
                          <a:gd name="connsiteX5" fmla="*/ 3319031 w 6773532"/>
                          <a:gd name="connsiteY5" fmla="*/ 0 h 1610787"/>
                          <a:gd name="connsiteX6" fmla="*/ 4064119 w 6773532"/>
                          <a:gd name="connsiteY6" fmla="*/ 0 h 1610787"/>
                          <a:gd name="connsiteX7" fmla="*/ 4673737 w 6773532"/>
                          <a:gd name="connsiteY7" fmla="*/ 0 h 1610787"/>
                          <a:gd name="connsiteX8" fmla="*/ 5351090 w 6773532"/>
                          <a:gd name="connsiteY8" fmla="*/ 0 h 1610787"/>
                          <a:gd name="connsiteX9" fmla="*/ 6163914 w 6773532"/>
                          <a:gd name="connsiteY9" fmla="*/ 0 h 1610787"/>
                          <a:gd name="connsiteX10" fmla="*/ 6773532 w 6773532"/>
                          <a:gd name="connsiteY10" fmla="*/ 0 h 1610787"/>
                          <a:gd name="connsiteX11" fmla="*/ 6773532 w 6773532"/>
                          <a:gd name="connsiteY11" fmla="*/ 553037 h 1610787"/>
                          <a:gd name="connsiteX12" fmla="*/ 6773532 w 6773532"/>
                          <a:gd name="connsiteY12" fmla="*/ 1057750 h 1610787"/>
                          <a:gd name="connsiteX13" fmla="*/ 6773532 w 6773532"/>
                          <a:gd name="connsiteY13" fmla="*/ 1610787 h 1610787"/>
                          <a:gd name="connsiteX14" fmla="*/ 6096179 w 6773532"/>
                          <a:gd name="connsiteY14" fmla="*/ 1610787 h 1610787"/>
                          <a:gd name="connsiteX15" fmla="*/ 5418826 w 6773532"/>
                          <a:gd name="connsiteY15" fmla="*/ 1610787 h 1610787"/>
                          <a:gd name="connsiteX16" fmla="*/ 4876943 w 6773532"/>
                          <a:gd name="connsiteY16" fmla="*/ 1610787 h 1610787"/>
                          <a:gd name="connsiteX17" fmla="*/ 4199590 w 6773532"/>
                          <a:gd name="connsiteY17" fmla="*/ 1610787 h 1610787"/>
                          <a:gd name="connsiteX18" fmla="*/ 3522237 w 6773532"/>
                          <a:gd name="connsiteY18" fmla="*/ 1610787 h 1610787"/>
                          <a:gd name="connsiteX19" fmla="*/ 2844883 w 6773532"/>
                          <a:gd name="connsiteY19" fmla="*/ 1610787 h 1610787"/>
                          <a:gd name="connsiteX20" fmla="*/ 2167530 w 6773532"/>
                          <a:gd name="connsiteY20" fmla="*/ 1610787 h 1610787"/>
                          <a:gd name="connsiteX21" fmla="*/ 1557912 w 6773532"/>
                          <a:gd name="connsiteY21" fmla="*/ 1610787 h 1610787"/>
                          <a:gd name="connsiteX22" fmla="*/ 812824 w 6773532"/>
                          <a:gd name="connsiteY22" fmla="*/ 1610787 h 1610787"/>
                          <a:gd name="connsiteX23" fmla="*/ 0 w 6773532"/>
                          <a:gd name="connsiteY23" fmla="*/ 1610787 h 1610787"/>
                          <a:gd name="connsiteX24" fmla="*/ 0 w 6773532"/>
                          <a:gd name="connsiteY24" fmla="*/ 1041642 h 1610787"/>
                          <a:gd name="connsiteX25" fmla="*/ 0 w 6773532"/>
                          <a:gd name="connsiteY25" fmla="*/ 488605 h 1610787"/>
                          <a:gd name="connsiteX26" fmla="*/ 0 w 6773532"/>
                          <a:gd name="connsiteY26" fmla="*/ 0 h 16107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773532" h="1610787" fill="none" extrusionOk="0">
                            <a:moveTo>
                              <a:pt x="0" y="0"/>
                            </a:moveTo>
                            <a:cubicBezTo>
                              <a:pt x="268848" y="36991"/>
                              <a:pt x="440743" y="-7466"/>
                              <a:pt x="745089" y="0"/>
                            </a:cubicBezTo>
                            <a:cubicBezTo>
                              <a:pt x="1049435" y="7466"/>
                              <a:pt x="1014312" y="536"/>
                              <a:pt x="1219236" y="0"/>
                            </a:cubicBezTo>
                            <a:cubicBezTo>
                              <a:pt x="1424160" y="-536"/>
                              <a:pt x="1698061" y="13094"/>
                              <a:pt x="1828854" y="0"/>
                            </a:cubicBezTo>
                            <a:cubicBezTo>
                              <a:pt x="1959647" y="-13094"/>
                              <a:pt x="2269482" y="-37838"/>
                              <a:pt x="2641677" y="0"/>
                            </a:cubicBezTo>
                            <a:cubicBezTo>
                              <a:pt x="3013872" y="37838"/>
                              <a:pt x="3014350" y="22770"/>
                              <a:pt x="3319031" y="0"/>
                            </a:cubicBezTo>
                            <a:cubicBezTo>
                              <a:pt x="3623712" y="-22770"/>
                              <a:pt x="3903803" y="-10087"/>
                              <a:pt x="4064119" y="0"/>
                            </a:cubicBezTo>
                            <a:cubicBezTo>
                              <a:pt x="4224435" y="10087"/>
                              <a:pt x="4450211" y="-7959"/>
                              <a:pt x="4673737" y="0"/>
                            </a:cubicBezTo>
                            <a:cubicBezTo>
                              <a:pt x="4897263" y="7959"/>
                              <a:pt x="5049340" y="-13639"/>
                              <a:pt x="5351090" y="0"/>
                            </a:cubicBezTo>
                            <a:cubicBezTo>
                              <a:pt x="5652840" y="13639"/>
                              <a:pt x="5985289" y="24324"/>
                              <a:pt x="6163914" y="0"/>
                            </a:cubicBezTo>
                            <a:cubicBezTo>
                              <a:pt x="6342539" y="-24324"/>
                              <a:pt x="6502252" y="-11620"/>
                              <a:pt x="6773532" y="0"/>
                            </a:cubicBezTo>
                            <a:cubicBezTo>
                              <a:pt x="6771959" y="215982"/>
                              <a:pt x="6763334" y="288457"/>
                              <a:pt x="6773532" y="553037"/>
                            </a:cubicBezTo>
                            <a:cubicBezTo>
                              <a:pt x="6783730" y="817617"/>
                              <a:pt x="6771133" y="844682"/>
                              <a:pt x="6773532" y="1057750"/>
                            </a:cubicBezTo>
                            <a:cubicBezTo>
                              <a:pt x="6775931" y="1270818"/>
                              <a:pt x="6769510" y="1433159"/>
                              <a:pt x="6773532" y="1610787"/>
                            </a:cubicBezTo>
                            <a:cubicBezTo>
                              <a:pt x="6621914" y="1608282"/>
                              <a:pt x="6314893" y="1643817"/>
                              <a:pt x="6096179" y="1610787"/>
                            </a:cubicBezTo>
                            <a:cubicBezTo>
                              <a:pt x="5877465" y="1577757"/>
                              <a:pt x="5567599" y="1613252"/>
                              <a:pt x="5418826" y="1610787"/>
                            </a:cubicBezTo>
                            <a:cubicBezTo>
                              <a:pt x="5270053" y="1608322"/>
                              <a:pt x="5001944" y="1602098"/>
                              <a:pt x="4876943" y="1610787"/>
                            </a:cubicBezTo>
                            <a:cubicBezTo>
                              <a:pt x="4751942" y="1619476"/>
                              <a:pt x="4390686" y="1598585"/>
                              <a:pt x="4199590" y="1610787"/>
                            </a:cubicBezTo>
                            <a:cubicBezTo>
                              <a:pt x="4008494" y="1622989"/>
                              <a:pt x="3827489" y="1618409"/>
                              <a:pt x="3522237" y="1610787"/>
                            </a:cubicBezTo>
                            <a:cubicBezTo>
                              <a:pt x="3216985" y="1603165"/>
                              <a:pt x="3163824" y="1610525"/>
                              <a:pt x="2844883" y="1610787"/>
                            </a:cubicBezTo>
                            <a:cubicBezTo>
                              <a:pt x="2525942" y="1611049"/>
                              <a:pt x="2329688" y="1637166"/>
                              <a:pt x="2167530" y="1610787"/>
                            </a:cubicBezTo>
                            <a:cubicBezTo>
                              <a:pt x="2005372" y="1584408"/>
                              <a:pt x="1802069" y="1581103"/>
                              <a:pt x="1557912" y="1610787"/>
                            </a:cubicBezTo>
                            <a:cubicBezTo>
                              <a:pt x="1313755" y="1640471"/>
                              <a:pt x="1149121" y="1610783"/>
                              <a:pt x="812824" y="1610787"/>
                            </a:cubicBezTo>
                            <a:cubicBezTo>
                              <a:pt x="476527" y="1610791"/>
                              <a:pt x="231970" y="1611002"/>
                              <a:pt x="0" y="1610787"/>
                            </a:cubicBezTo>
                            <a:cubicBezTo>
                              <a:pt x="24788" y="1421919"/>
                              <a:pt x="-19199" y="1232406"/>
                              <a:pt x="0" y="1041642"/>
                            </a:cubicBezTo>
                            <a:cubicBezTo>
                              <a:pt x="19199" y="850879"/>
                              <a:pt x="-20396" y="675103"/>
                              <a:pt x="0" y="488605"/>
                            </a:cubicBezTo>
                            <a:cubicBezTo>
                              <a:pt x="20396" y="302107"/>
                              <a:pt x="11363" y="149228"/>
                              <a:pt x="0" y="0"/>
                            </a:cubicBezTo>
                            <a:close/>
                          </a:path>
                          <a:path w="6773532" h="1610787" stroke="0" extrusionOk="0">
                            <a:moveTo>
                              <a:pt x="0" y="0"/>
                            </a:moveTo>
                            <a:cubicBezTo>
                              <a:pt x="219548" y="27362"/>
                              <a:pt x="471954" y="8123"/>
                              <a:pt x="609618" y="0"/>
                            </a:cubicBezTo>
                            <a:cubicBezTo>
                              <a:pt x="747282" y="-8123"/>
                              <a:pt x="910994" y="-5621"/>
                              <a:pt x="1083765" y="0"/>
                            </a:cubicBezTo>
                            <a:cubicBezTo>
                              <a:pt x="1256536" y="5621"/>
                              <a:pt x="1570426" y="-2221"/>
                              <a:pt x="1896589" y="0"/>
                            </a:cubicBezTo>
                            <a:cubicBezTo>
                              <a:pt x="2222752" y="2221"/>
                              <a:pt x="2226159" y="-8983"/>
                              <a:pt x="2506207" y="0"/>
                            </a:cubicBezTo>
                            <a:cubicBezTo>
                              <a:pt x="2786255" y="8983"/>
                              <a:pt x="2950878" y="-5819"/>
                              <a:pt x="3115825" y="0"/>
                            </a:cubicBezTo>
                            <a:cubicBezTo>
                              <a:pt x="3280772" y="5819"/>
                              <a:pt x="3635314" y="-33651"/>
                              <a:pt x="3928649" y="0"/>
                            </a:cubicBezTo>
                            <a:cubicBezTo>
                              <a:pt x="4221984" y="33651"/>
                              <a:pt x="4200645" y="10555"/>
                              <a:pt x="4470531" y="0"/>
                            </a:cubicBezTo>
                            <a:cubicBezTo>
                              <a:pt x="4740417" y="-10555"/>
                              <a:pt x="5004883" y="10251"/>
                              <a:pt x="5283355" y="0"/>
                            </a:cubicBezTo>
                            <a:cubicBezTo>
                              <a:pt x="5561827" y="-10251"/>
                              <a:pt x="5918121" y="-31858"/>
                              <a:pt x="6096179" y="0"/>
                            </a:cubicBezTo>
                            <a:cubicBezTo>
                              <a:pt x="6274237" y="31858"/>
                              <a:pt x="6546044" y="5678"/>
                              <a:pt x="6773532" y="0"/>
                            </a:cubicBezTo>
                            <a:cubicBezTo>
                              <a:pt x="6800456" y="142863"/>
                              <a:pt x="6796159" y="400226"/>
                              <a:pt x="6773532" y="569145"/>
                            </a:cubicBezTo>
                            <a:cubicBezTo>
                              <a:pt x="6750905" y="738065"/>
                              <a:pt x="6755172" y="868235"/>
                              <a:pt x="6773532" y="1122182"/>
                            </a:cubicBezTo>
                            <a:cubicBezTo>
                              <a:pt x="6791892" y="1376129"/>
                              <a:pt x="6760109" y="1428090"/>
                              <a:pt x="6773532" y="1610787"/>
                            </a:cubicBezTo>
                            <a:cubicBezTo>
                              <a:pt x="6618870" y="1618431"/>
                              <a:pt x="6389729" y="1606966"/>
                              <a:pt x="6096179" y="1610787"/>
                            </a:cubicBezTo>
                            <a:cubicBezTo>
                              <a:pt x="5802629" y="1614608"/>
                              <a:pt x="5687333" y="1615588"/>
                              <a:pt x="5554296" y="1610787"/>
                            </a:cubicBezTo>
                            <a:cubicBezTo>
                              <a:pt x="5421259" y="1605986"/>
                              <a:pt x="5083660" y="1640543"/>
                              <a:pt x="4876943" y="1610787"/>
                            </a:cubicBezTo>
                            <a:cubicBezTo>
                              <a:pt x="4670226" y="1581031"/>
                              <a:pt x="4246509" y="1600898"/>
                              <a:pt x="4064119" y="1610787"/>
                            </a:cubicBezTo>
                            <a:cubicBezTo>
                              <a:pt x="3881729" y="1620676"/>
                              <a:pt x="3692600" y="1618915"/>
                              <a:pt x="3386766" y="1610787"/>
                            </a:cubicBezTo>
                            <a:cubicBezTo>
                              <a:pt x="3080932" y="1602659"/>
                              <a:pt x="3114415" y="1631473"/>
                              <a:pt x="2912619" y="1610787"/>
                            </a:cubicBezTo>
                            <a:cubicBezTo>
                              <a:pt x="2710823" y="1590101"/>
                              <a:pt x="2607700" y="1591273"/>
                              <a:pt x="2370736" y="1610787"/>
                            </a:cubicBezTo>
                            <a:cubicBezTo>
                              <a:pt x="2133772" y="1630301"/>
                              <a:pt x="1794663" y="1590287"/>
                              <a:pt x="1557912" y="1610787"/>
                            </a:cubicBezTo>
                            <a:cubicBezTo>
                              <a:pt x="1321161" y="1631287"/>
                              <a:pt x="1157161" y="1606424"/>
                              <a:pt x="880559" y="1610787"/>
                            </a:cubicBezTo>
                            <a:cubicBezTo>
                              <a:pt x="603957" y="1615150"/>
                              <a:pt x="196727" y="1621787"/>
                              <a:pt x="0" y="1610787"/>
                            </a:cubicBezTo>
                            <a:cubicBezTo>
                              <a:pt x="6445" y="1411540"/>
                              <a:pt x="11448" y="1241266"/>
                              <a:pt x="0" y="1073858"/>
                            </a:cubicBezTo>
                            <a:cubicBezTo>
                              <a:pt x="-11448" y="906450"/>
                              <a:pt x="13408" y="736292"/>
                              <a:pt x="0" y="585253"/>
                            </a:cubicBezTo>
                            <a:cubicBezTo>
                              <a:pt x="-13408" y="434215"/>
                              <a:pt x="26976" y="16507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9A1801-B7B8-B645-8739-5BDFB69BE70D}"/>
              </a:ext>
            </a:extLst>
          </p:cNvPr>
          <p:cNvSpPr txBox="1"/>
          <p:nvPr/>
        </p:nvSpPr>
        <p:spPr>
          <a:xfrm>
            <a:off x="448806" y="2879997"/>
            <a:ext cx="295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Lemma 1.  </a:t>
            </a:r>
            <a:r>
              <a:rPr lang="en-HK" sz="2000" dirty="0"/>
              <a:t>TSP is NP-hard</a:t>
            </a:r>
          </a:p>
        </p:txBody>
      </p:sp>
      <p:pic>
        <p:nvPicPr>
          <p:cNvPr id="3074" name="Picture 2" descr="P, NP, and NP-Complete Suzan Köknar-Tezel. - ppt video online download">
            <a:extLst>
              <a:ext uri="{FF2B5EF4-FFF2-40B4-BE49-F238E27FC236}">
                <a16:creationId xmlns:a16="http://schemas.microsoft.com/office/drawing/2014/main" id="{D6BE79E3-D559-8C4C-AB12-E1F074D0F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0" t="45734" r="11742" b="20397"/>
          <a:stretch/>
        </p:blipFill>
        <p:spPr bwMode="auto">
          <a:xfrm>
            <a:off x="8529084" y="2238367"/>
            <a:ext cx="1957749" cy="17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, NP, and NP-Complete Suzan Köknar-Tezel. - ppt video online download">
            <a:extLst>
              <a:ext uri="{FF2B5EF4-FFF2-40B4-BE49-F238E27FC236}">
                <a16:creationId xmlns:a16="http://schemas.microsoft.com/office/drawing/2014/main" id="{A22348A2-9EF6-734A-BD5F-948B5738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4" t="45734" r="62675" b="20397"/>
          <a:stretch/>
        </p:blipFill>
        <p:spPr bwMode="auto">
          <a:xfrm>
            <a:off x="8623746" y="163604"/>
            <a:ext cx="1844085" cy="17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FFEDF-F211-794B-8225-8308C707CB89}"/>
                  </a:ext>
                </a:extLst>
              </p:cNvPr>
              <p:cNvSpPr txBox="1"/>
              <p:nvPr/>
            </p:nvSpPr>
            <p:spPr>
              <a:xfrm>
                <a:off x="7902053" y="963641"/>
                <a:ext cx="4283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FFEDF-F211-794B-8225-8308C707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053" y="963641"/>
                <a:ext cx="42838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D6EF47-7BFC-1446-82DC-440D15CEA448}"/>
                  </a:ext>
                </a:extLst>
              </p:cNvPr>
              <p:cNvSpPr txBox="1"/>
              <p:nvPr/>
            </p:nvSpPr>
            <p:spPr>
              <a:xfrm>
                <a:off x="7946110" y="2936337"/>
                <a:ext cx="5498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D6EF47-7BFC-1446-82DC-440D15CE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110" y="2936337"/>
                <a:ext cx="54989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7D79765-97E6-F949-AE72-D36902D6773B}"/>
                  </a:ext>
                </a:extLst>
              </p:cNvPr>
              <p:cNvSpPr/>
              <p:nvPr/>
            </p:nvSpPr>
            <p:spPr>
              <a:xfrm>
                <a:off x="5615934" y="4915448"/>
                <a:ext cx="1943074" cy="397151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otherwise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7D79765-97E6-F949-AE72-D36902D67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34" y="4915448"/>
                <a:ext cx="1943074" cy="397151"/>
              </a:xfrm>
              <a:prstGeom prst="roundRect">
                <a:avLst/>
              </a:prstGeom>
              <a:blipFill>
                <a:blip r:embed="rId8"/>
                <a:stretch>
                  <a:fillRect t="-1449" b="-17391"/>
                </a:stretch>
              </a:blipFill>
              <a:ln w="25400">
                <a:solidFill>
                  <a:srgbClr val="0070C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E750EE4-FC17-9E42-BB76-3E715E87FD32}"/>
              </a:ext>
            </a:extLst>
          </p:cNvPr>
          <p:cNvSpPr txBox="1"/>
          <p:nvPr/>
        </p:nvSpPr>
        <p:spPr>
          <a:xfrm>
            <a:off x="6126390" y="4305516"/>
            <a:ext cx="16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Is 2 important?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5C9C2B-74BF-C24B-A68E-71CD37D7F01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320152" y="4490182"/>
            <a:ext cx="1806238" cy="5152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04A6579-059D-A042-9F49-E23EE5EBFE3F}"/>
              </a:ext>
            </a:extLst>
          </p:cNvPr>
          <p:cNvSpPr/>
          <p:nvPr/>
        </p:nvSpPr>
        <p:spPr>
          <a:xfrm>
            <a:off x="2744637" y="5120639"/>
            <a:ext cx="1514901" cy="397151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E70AD-6F19-D84F-9FA5-FED46DA67C23}"/>
              </a:ext>
            </a:extLst>
          </p:cNvPr>
          <p:cNvCxnSpPr>
            <a:cxnSpLocks/>
          </p:cNvCxnSpPr>
          <p:nvPr/>
        </p:nvCxnSpPr>
        <p:spPr>
          <a:xfrm flipV="1">
            <a:off x="4152412" y="5114023"/>
            <a:ext cx="1566000" cy="20151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6B4FC6F-C5C8-F14B-89D9-5EDF18AB1D34}"/>
              </a:ext>
            </a:extLst>
          </p:cNvPr>
          <p:cNvSpPr/>
          <p:nvPr/>
        </p:nvSpPr>
        <p:spPr>
          <a:xfrm>
            <a:off x="723455" y="5613326"/>
            <a:ext cx="7028059" cy="992191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EE9D33E-363E-5B43-8933-C5A065CF3D7E}"/>
                  </a:ext>
                </a:extLst>
              </p:cNvPr>
              <p:cNvSpPr/>
              <p:nvPr/>
            </p:nvSpPr>
            <p:spPr>
              <a:xfrm>
                <a:off x="7918827" y="4263558"/>
                <a:ext cx="4157818" cy="1796050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If G has a Hamiltonian cycle, then there is a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whose length is exactly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sz="2000" dirty="0">
                    <a:solidFill>
                      <a:srgbClr val="0070C0"/>
                    </a:solidFill>
                  </a:rPr>
                  <a:t>;</a:t>
                </a:r>
                <a:r>
                  <a:rPr lang="en-HK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Otherwise, every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has length at least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HK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.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EE9D33E-363E-5B43-8933-C5A065CF3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27" y="4263558"/>
                <a:ext cx="4157818" cy="179605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rgbClr val="0070C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E2F051-C5AE-0345-BD24-83824C315314}"/>
                  </a:ext>
                </a:extLst>
              </p:cNvPr>
              <p:cNvSpPr txBox="1"/>
              <p:nvPr/>
            </p:nvSpPr>
            <p:spPr>
              <a:xfrm>
                <a:off x="8864305" y="6205407"/>
                <a:ext cx="26042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HK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1+(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E2F051-C5AE-0345-BD24-83824C31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305" y="6205407"/>
                <a:ext cx="2604239" cy="40011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54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5" grpId="0"/>
      <p:bldP spid="18" grpId="0"/>
      <p:bldP spid="17" grpId="0" animBg="1"/>
      <p:bldP spid="19" grpId="0"/>
      <p:bldP spid="25" grpId="0" animBg="1"/>
      <p:bldP spid="28" grpId="0" animBg="1"/>
      <p:bldP spid="29" grpId="0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D5DDF-110E-7D43-9747-1304D708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1DB7E-C3D6-8244-9A40-B6DB783D8C9F}"/>
                  </a:ext>
                </a:extLst>
              </p:cNvPr>
              <p:cNvSpPr/>
              <p:nvPr/>
            </p:nvSpPr>
            <p:spPr>
              <a:xfrm>
                <a:off x="453992" y="1594405"/>
                <a:ext cx="6121821" cy="34416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Proof: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Reduction from Hamiltonian Cycle.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an arbitrary undirected graph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vertices.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</a:rPr>
                  <a:t>Construct a length 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follows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dirty="0">
                    <a:solidFill>
                      <a:schemeClr val="tx1"/>
                    </a:solidFill>
                  </a:rPr>
                  <a:t>If G has a Hamiltonian cycle, then there is a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 whose length is exactly </a:t>
                </a:r>
                <a14:m>
                  <m:oMath xmlns:m="http://schemas.openxmlformats.org/officeDocument/2006/math">
                    <m:r>
                      <a:rPr lang="en-HK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>
                    <a:solidFill>
                      <a:srgbClr val="0070C0"/>
                    </a:solidFill>
                  </a:rPr>
                  <a:t>;</a:t>
                </a:r>
                <a:r>
                  <a:rPr lang="en-HK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dirty="0">
                    <a:solidFill>
                      <a:schemeClr val="tx1"/>
                    </a:solidFill>
                  </a:rPr>
                  <a:t>Otherwise, every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 has length </a:t>
                </a:r>
                <a:r>
                  <a:rPr lang="en-HK" dirty="0">
                    <a:solidFill>
                      <a:srgbClr val="0070C0"/>
                    </a:solidFill>
                  </a:rPr>
                  <a:t>at least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HK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dirty="0">
                    <a:solidFill>
                      <a:schemeClr val="tx1"/>
                    </a:solidFill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1DB7E-C3D6-8244-9A40-B6DB783D8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92" y="1594405"/>
                <a:ext cx="6121821" cy="3441619"/>
              </a:xfrm>
              <a:prstGeom prst="rect">
                <a:avLst/>
              </a:prstGeom>
              <a:blipFill>
                <a:blip r:embed="rId2"/>
                <a:stretch>
                  <a:fillRect l="-695" r="-199" b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8E8359-A4A2-CA45-AA53-B482435CE3F7}"/>
              </a:ext>
            </a:extLst>
          </p:cNvPr>
          <p:cNvSpPr txBox="1"/>
          <p:nvPr/>
        </p:nvSpPr>
        <p:spPr>
          <a:xfrm>
            <a:off x="526907" y="987396"/>
            <a:ext cx="295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Lemma 1.  </a:t>
            </a:r>
            <a:r>
              <a:rPr lang="en-HK" sz="2000" dirty="0"/>
              <a:t>TSP is NP-hard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20D5F-37DD-344B-BDFC-8B015F2BD713}"/>
              </a:ext>
            </a:extLst>
          </p:cNvPr>
          <p:cNvSpPr/>
          <p:nvPr/>
        </p:nvSpPr>
        <p:spPr>
          <a:xfrm>
            <a:off x="1344165" y="392383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63436E4-DAB5-3042-94E3-81F9468A0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9" b="6115"/>
          <a:stretch/>
        </p:blipFill>
        <p:spPr>
          <a:xfrm>
            <a:off x="1214167" y="2883989"/>
            <a:ext cx="4029582" cy="913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23710-E043-D441-8705-C9D6F4631A46}"/>
                  </a:ext>
                </a:extLst>
              </p:cNvPr>
              <p:cNvSpPr txBox="1"/>
              <p:nvPr/>
            </p:nvSpPr>
            <p:spPr>
              <a:xfrm>
                <a:off x="2437115" y="3370294"/>
                <a:ext cx="221522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 </a:t>
                </a:r>
                <a:r>
                  <a:rPr lang="en-US" sz="2000" dirty="0">
                    <a:solidFill>
                      <a:schemeClr val="tx1"/>
                    </a:solidFill>
                  </a:rPr>
                  <a:t>otherwise.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23710-E043-D441-8705-C9D6F463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115" y="3370294"/>
                <a:ext cx="2215224" cy="400110"/>
              </a:xfrm>
              <a:prstGeom prst="rect">
                <a:avLst/>
              </a:prstGeom>
              <a:blipFill>
                <a:blip r:embed="rId4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52F5358-F330-9542-96C8-F973642849CE}"/>
                  </a:ext>
                </a:extLst>
              </p:cNvPr>
              <p:cNvSpPr/>
              <p:nvPr/>
            </p:nvSpPr>
            <p:spPr>
              <a:xfrm>
                <a:off x="6767504" y="219515"/>
                <a:ext cx="5213593" cy="2593014"/>
              </a:xfrm>
              <a:custGeom>
                <a:avLst/>
                <a:gdLst>
                  <a:gd name="connsiteX0" fmla="*/ 0 w 5213593"/>
                  <a:gd name="connsiteY0" fmla="*/ 432178 h 2593014"/>
                  <a:gd name="connsiteX1" fmla="*/ 432178 w 5213593"/>
                  <a:gd name="connsiteY1" fmla="*/ 0 h 2593014"/>
                  <a:gd name="connsiteX2" fmla="*/ 932340 w 5213593"/>
                  <a:gd name="connsiteY2" fmla="*/ 0 h 2593014"/>
                  <a:gd name="connsiteX3" fmla="*/ 1345518 w 5213593"/>
                  <a:gd name="connsiteY3" fmla="*/ 0 h 2593014"/>
                  <a:gd name="connsiteX4" fmla="*/ 1932665 w 5213593"/>
                  <a:gd name="connsiteY4" fmla="*/ 0 h 2593014"/>
                  <a:gd name="connsiteX5" fmla="*/ 2389335 w 5213593"/>
                  <a:gd name="connsiteY5" fmla="*/ 0 h 2593014"/>
                  <a:gd name="connsiteX6" fmla="*/ 2802512 w 5213593"/>
                  <a:gd name="connsiteY6" fmla="*/ 0 h 2593014"/>
                  <a:gd name="connsiteX7" fmla="*/ 3259182 w 5213593"/>
                  <a:gd name="connsiteY7" fmla="*/ 0 h 2593014"/>
                  <a:gd name="connsiteX8" fmla="*/ 3846329 w 5213593"/>
                  <a:gd name="connsiteY8" fmla="*/ 0 h 2593014"/>
                  <a:gd name="connsiteX9" fmla="*/ 4302999 w 5213593"/>
                  <a:gd name="connsiteY9" fmla="*/ 0 h 2593014"/>
                  <a:gd name="connsiteX10" fmla="*/ 4781415 w 5213593"/>
                  <a:gd name="connsiteY10" fmla="*/ 0 h 2593014"/>
                  <a:gd name="connsiteX11" fmla="*/ 5213593 w 5213593"/>
                  <a:gd name="connsiteY11" fmla="*/ 432178 h 2593014"/>
                  <a:gd name="connsiteX12" fmla="*/ 5213593 w 5213593"/>
                  <a:gd name="connsiteY12" fmla="*/ 1025684 h 2593014"/>
                  <a:gd name="connsiteX13" fmla="*/ 5213593 w 5213593"/>
                  <a:gd name="connsiteY13" fmla="*/ 1567330 h 2593014"/>
                  <a:gd name="connsiteX14" fmla="*/ 5213593 w 5213593"/>
                  <a:gd name="connsiteY14" fmla="*/ 2160836 h 2593014"/>
                  <a:gd name="connsiteX15" fmla="*/ 4781415 w 5213593"/>
                  <a:gd name="connsiteY15" fmla="*/ 2593014 h 2593014"/>
                  <a:gd name="connsiteX16" fmla="*/ 4368237 w 5213593"/>
                  <a:gd name="connsiteY16" fmla="*/ 2593014 h 2593014"/>
                  <a:gd name="connsiteX17" fmla="*/ 3868075 w 5213593"/>
                  <a:gd name="connsiteY17" fmla="*/ 2593014 h 2593014"/>
                  <a:gd name="connsiteX18" fmla="*/ 3280928 w 5213593"/>
                  <a:gd name="connsiteY18" fmla="*/ 2593014 h 2593014"/>
                  <a:gd name="connsiteX19" fmla="*/ 2824258 w 5213593"/>
                  <a:gd name="connsiteY19" fmla="*/ 2593014 h 2593014"/>
                  <a:gd name="connsiteX20" fmla="*/ 2280604 w 5213593"/>
                  <a:gd name="connsiteY20" fmla="*/ 2593014 h 2593014"/>
                  <a:gd name="connsiteX21" fmla="*/ 1867426 w 5213593"/>
                  <a:gd name="connsiteY21" fmla="*/ 2593014 h 2593014"/>
                  <a:gd name="connsiteX22" fmla="*/ 1236787 w 5213593"/>
                  <a:gd name="connsiteY22" fmla="*/ 2593014 h 2593014"/>
                  <a:gd name="connsiteX23" fmla="*/ 432178 w 5213593"/>
                  <a:gd name="connsiteY23" fmla="*/ 2593014 h 2593014"/>
                  <a:gd name="connsiteX24" fmla="*/ 0 w 5213593"/>
                  <a:gd name="connsiteY24" fmla="*/ 2160836 h 2593014"/>
                  <a:gd name="connsiteX25" fmla="*/ 0 w 5213593"/>
                  <a:gd name="connsiteY25" fmla="*/ 1584617 h 2593014"/>
                  <a:gd name="connsiteX26" fmla="*/ 0 w 5213593"/>
                  <a:gd name="connsiteY26" fmla="*/ 1008397 h 2593014"/>
                  <a:gd name="connsiteX27" fmla="*/ 0 w 5213593"/>
                  <a:gd name="connsiteY27" fmla="*/ 432178 h 259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213593" h="2593014" fill="none" extrusionOk="0">
                    <a:moveTo>
                      <a:pt x="0" y="432178"/>
                    </a:moveTo>
                    <a:cubicBezTo>
                      <a:pt x="-3376" y="123435"/>
                      <a:pt x="241158" y="30029"/>
                      <a:pt x="432178" y="0"/>
                    </a:cubicBezTo>
                    <a:cubicBezTo>
                      <a:pt x="621620" y="-14150"/>
                      <a:pt x="692882" y="13853"/>
                      <a:pt x="932340" y="0"/>
                    </a:cubicBezTo>
                    <a:cubicBezTo>
                      <a:pt x="1171798" y="-13853"/>
                      <a:pt x="1233508" y="5059"/>
                      <a:pt x="1345518" y="0"/>
                    </a:cubicBezTo>
                    <a:cubicBezTo>
                      <a:pt x="1457528" y="-5059"/>
                      <a:pt x="1767918" y="35205"/>
                      <a:pt x="1932665" y="0"/>
                    </a:cubicBezTo>
                    <a:cubicBezTo>
                      <a:pt x="2097412" y="-35205"/>
                      <a:pt x="2261912" y="16953"/>
                      <a:pt x="2389335" y="0"/>
                    </a:cubicBezTo>
                    <a:cubicBezTo>
                      <a:pt x="2516758" y="-16953"/>
                      <a:pt x="2655237" y="17102"/>
                      <a:pt x="2802512" y="0"/>
                    </a:cubicBezTo>
                    <a:cubicBezTo>
                      <a:pt x="2949787" y="-17102"/>
                      <a:pt x="3107536" y="8443"/>
                      <a:pt x="3259182" y="0"/>
                    </a:cubicBezTo>
                    <a:cubicBezTo>
                      <a:pt x="3410828" y="-8443"/>
                      <a:pt x="3615974" y="59649"/>
                      <a:pt x="3846329" y="0"/>
                    </a:cubicBezTo>
                    <a:cubicBezTo>
                      <a:pt x="4076684" y="-59649"/>
                      <a:pt x="4110186" y="34415"/>
                      <a:pt x="4302999" y="0"/>
                    </a:cubicBezTo>
                    <a:cubicBezTo>
                      <a:pt x="4495812" y="-34415"/>
                      <a:pt x="4612120" y="8948"/>
                      <a:pt x="4781415" y="0"/>
                    </a:cubicBezTo>
                    <a:cubicBezTo>
                      <a:pt x="5083384" y="12549"/>
                      <a:pt x="5198806" y="203041"/>
                      <a:pt x="5213593" y="432178"/>
                    </a:cubicBezTo>
                    <a:cubicBezTo>
                      <a:pt x="5274227" y="684406"/>
                      <a:pt x="5212615" y="884033"/>
                      <a:pt x="5213593" y="1025684"/>
                    </a:cubicBezTo>
                    <a:cubicBezTo>
                      <a:pt x="5214571" y="1167335"/>
                      <a:pt x="5160891" y="1457388"/>
                      <a:pt x="5213593" y="1567330"/>
                    </a:cubicBezTo>
                    <a:cubicBezTo>
                      <a:pt x="5266295" y="1677272"/>
                      <a:pt x="5142726" y="2023232"/>
                      <a:pt x="5213593" y="2160836"/>
                    </a:cubicBezTo>
                    <a:cubicBezTo>
                      <a:pt x="5209803" y="2392752"/>
                      <a:pt x="5014624" y="2595559"/>
                      <a:pt x="4781415" y="2593014"/>
                    </a:cubicBezTo>
                    <a:cubicBezTo>
                      <a:pt x="4668908" y="2637737"/>
                      <a:pt x="4565683" y="2582987"/>
                      <a:pt x="4368237" y="2593014"/>
                    </a:cubicBezTo>
                    <a:cubicBezTo>
                      <a:pt x="4170791" y="2603041"/>
                      <a:pt x="4049252" y="2583748"/>
                      <a:pt x="3868075" y="2593014"/>
                    </a:cubicBezTo>
                    <a:cubicBezTo>
                      <a:pt x="3686898" y="2602280"/>
                      <a:pt x="3522573" y="2528968"/>
                      <a:pt x="3280928" y="2593014"/>
                    </a:cubicBezTo>
                    <a:cubicBezTo>
                      <a:pt x="3039283" y="2657060"/>
                      <a:pt x="2993641" y="2578711"/>
                      <a:pt x="2824258" y="2593014"/>
                    </a:cubicBezTo>
                    <a:cubicBezTo>
                      <a:pt x="2654875" y="2607317"/>
                      <a:pt x="2416291" y="2529316"/>
                      <a:pt x="2280604" y="2593014"/>
                    </a:cubicBezTo>
                    <a:cubicBezTo>
                      <a:pt x="2144917" y="2656712"/>
                      <a:pt x="2059627" y="2591031"/>
                      <a:pt x="1867426" y="2593014"/>
                    </a:cubicBezTo>
                    <a:cubicBezTo>
                      <a:pt x="1675225" y="2594997"/>
                      <a:pt x="1533152" y="2580583"/>
                      <a:pt x="1236787" y="2593014"/>
                    </a:cubicBezTo>
                    <a:cubicBezTo>
                      <a:pt x="940422" y="2605445"/>
                      <a:pt x="831225" y="2579542"/>
                      <a:pt x="432178" y="2593014"/>
                    </a:cubicBezTo>
                    <a:cubicBezTo>
                      <a:pt x="199650" y="2569181"/>
                      <a:pt x="12226" y="2353600"/>
                      <a:pt x="0" y="2160836"/>
                    </a:cubicBezTo>
                    <a:cubicBezTo>
                      <a:pt x="-49794" y="1983004"/>
                      <a:pt x="38002" y="1775019"/>
                      <a:pt x="0" y="1584617"/>
                    </a:cubicBezTo>
                    <a:cubicBezTo>
                      <a:pt x="-38002" y="1394215"/>
                      <a:pt x="17220" y="1185133"/>
                      <a:pt x="0" y="1008397"/>
                    </a:cubicBezTo>
                    <a:cubicBezTo>
                      <a:pt x="-17220" y="831661"/>
                      <a:pt x="55644" y="591010"/>
                      <a:pt x="0" y="432178"/>
                    </a:cubicBezTo>
                    <a:close/>
                  </a:path>
                  <a:path w="5213593" h="2593014" stroke="0" extrusionOk="0">
                    <a:moveTo>
                      <a:pt x="0" y="432178"/>
                    </a:moveTo>
                    <a:cubicBezTo>
                      <a:pt x="-34892" y="171971"/>
                      <a:pt x="174542" y="7113"/>
                      <a:pt x="432178" y="0"/>
                    </a:cubicBezTo>
                    <a:cubicBezTo>
                      <a:pt x="719218" y="-32991"/>
                      <a:pt x="812674" y="31686"/>
                      <a:pt x="1062817" y="0"/>
                    </a:cubicBezTo>
                    <a:cubicBezTo>
                      <a:pt x="1312960" y="-31686"/>
                      <a:pt x="1394332" y="44221"/>
                      <a:pt x="1562980" y="0"/>
                    </a:cubicBezTo>
                    <a:cubicBezTo>
                      <a:pt x="1731628" y="-44221"/>
                      <a:pt x="1794972" y="31224"/>
                      <a:pt x="2019650" y="0"/>
                    </a:cubicBezTo>
                    <a:cubicBezTo>
                      <a:pt x="2244328" y="-31224"/>
                      <a:pt x="2427187" y="17758"/>
                      <a:pt x="2606797" y="0"/>
                    </a:cubicBezTo>
                    <a:cubicBezTo>
                      <a:pt x="2786407" y="-17758"/>
                      <a:pt x="2944373" y="57487"/>
                      <a:pt x="3106959" y="0"/>
                    </a:cubicBezTo>
                    <a:cubicBezTo>
                      <a:pt x="3269545" y="-57487"/>
                      <a:pt x="3490601" y="10505"/>
                      <a:pt x="3737598" y="0"/>
                    </a:cubicBezTo>
                    <a:cubicBezTo>
                      <a:pt x="3984595" y="-10505"/>
                      <a:pt x="3979620" y="35313"/>
                      <a:pt x="4194268" y="0"/>
                    </a:cubicBezTo>
                    <a:cubicBezTo>
                      <a:pt x="4408916" y="-35313"/>
                      <a:pt x="4503857" y="46025"/>
                      <a:pt x="4781415" y="0"/>
                    </a:cubicBezTo>
                    <a:cubicBezTo>
                      <a:pt x="5026774" y="1605"/>
                      <a:pt x="5172815" y="186897"/>
                      <a:pt x="5213593" y="432178"/>
                    </a:cubicBezTo>
                    <a:cubicBezTo>
                      <a:pt x="5239637" y="705956"/>
                      <a:pt x="5183741" y="855799"/>
                      <a:pt x="5213593" y="1008397"/>
                    </a:cubicBezTo>
                    <a:cubicBezTo>
                      <a:pt x="5243445" y="1160995"/>
                      <a:pt x="5197541" y="1420957"/>
                      <a:pt x="5213593" y="1567330"/>
                    </a:cubicBezTo>
                    <a:cubicBezTo>
                      <a:pt x="5229645" y="1713703"/>
                      <a:pt x="5209907" y="2030126"/>
                      <a:pt x="5213593" y="2160836"/>
                    </a:cubicBezTo>
                    <a:cubicBezTo>
                      <a:pt x="5238343" y="2368796"/>
                      <a:pt x="5000160" y="2585306"/>
                      <a:pt x="4781415" y="2593014"/>
                    </a:cubicBezTo>
                    <a:cubicBezTo>
                      <a:pt x="4601086" y="2628821"/>
                      <a:pt x="4432238" y="2543585"/>
                      <a:pt x="4237760" y="2593014"/>
                    </a:cubicBezTo>
                    <a:cubicBezTo>
                      <a:pt x="4043283" y="2642443"/>
                      <a:pt x="3880018" y="2550221"/>
                      <a:pt x="3607121" y="2593014"/>
                    </a:cubicBezTo>
                    <a:cubicBezTo>
                      <a:pt x="3334224" y="2635807"/>
                      <a:pt x="3313809" y="2580176"/>
                      <a:pt x="3063466" y="2593014"/>
                    </a:cubicBezTo>
                    <a:cubicBezTo>
                      <a:pt x="2813123" y="2605852"/>
                      <a:pt x="2739023" y="2583182"/>
                      <a:pt x="2650289" y="2593014"/>
                    </a:cubicBezTo>
                    <a:cubicBezTo>
                      <a:pt x="2561555" y="2602846"/>
                      <a:pt x="2404715" y="2538928"/>
                      <a:pt x="2193619" y="2593014"/>
                    </a:cubicBezTo>
                    <a:cubicBezTo>
                      <a:pt x="1982523" y="2647100"/>
                      <a:pt x="1752729" y="2557048"/>
                      <a:pt x="1562980" y="2593014"/>
                    </a:cubicBezTo>
                    <a:cubicBezTo>
                      <a:pt x="1373231" y="2628980"/>
                      <a:pt x="1225071" y="2540811"/>
                      <a:pt x="1019325" y="2593014"/>
                    </a:cubicBezTo>
                    <a:cubicBezTo>
                      <a:pt x="813580" y="2645217"/>
                      <a:pt x="714775" y="2581476"/>
                      <a:pt x="432178" y="2593014"/>
                    </a:cubicBezTo>
                    <a:cubicBezTo>
                      <a:pt x="192631" y="2569755"/>
                      <a:pt x="59187" y="2411863"/>
                      <a:pt x="0" y="2160836"/>
                    </a:cubicBezTo>
                    <a:cubicBezTo>
                      <a:pt x="-20940" y="2021418"/>
                      <a:pt x="39224" y="1766246"/>
                      <a:pt x="0" y="1584617"/>
                    </a:cubicBezTo>
                    <a:cubicBezTo>
                      <a:pt x="-39224" y="1402988"/>
                      <a:pt x="16077" y="1259108"/>
                      <a:pt x="0" y="1008397"/>
                    </a:cubicBezTo>
                    <a:cubicBezTo>
                      <a:pt x="-16077" y="757686"/>
                      <a:pt x="12096" y="552544"/>
                      <a:pt x="0" y="4321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b="1" dirty="0">
                    <a:solidFill>
                      <a:srgbClr val="0070C0"/>
                    </a:solidFill>
                  </a:rPr>
                  <a:t>Definition</a:t>
                </a:r>
              </a:p>
              <a:p>
                <a:r>
                  <a:rPr lang="en-HK" dirty="0"/>
                  <a:t>For a </a:t>
                </a:r>
                <a:r>
                  <a:rPr lang="en-HK" dirty="0">
                    <a:solidFill>
                      <a:schemeClr val="tx1"/>
                    </a:solidFill>
                  </a:rPr>
                  <a:t>minimization</a:t>
                </a:r>
                <a:r>
                  <a:rPr lang="en-HK" dirty="0"/>
                  <a:t> problem, an algorithm is called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HK" dirty="0">
                    <a:solidFill>
                      <a:srgbClr val="0070C0"/>
                    </a:solidFill>
                  </a:rPr>
                  <a:t>-approximation </a:t>
                </a:r>
                <a:r>
                  <a:rPr lang="en-HK" dirty="0"/>
                  <a:t>if for </a:t>
                </a:r>
                <a:r>
                  <a:rPr lang="en-HK" dirty="0">
                    <a:solidFill>
                      <a:srgbClr val="C00000"/>
                    </a:solidFill>
                  </a:rPr>
                  <a:t>ANY</a:t>
                </a:r>
                <a:r>
                  <a:rPr lang="en-HK" dirty="0"/>
                  <a:t> input, the algorithm returns a feasible solution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HK" dirty="0"/>
                  <a:t>where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HK" dirty="0"/>
                  <a:t> is an optimal solution, and </a:t>
                </a:r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HK" dirty="0"/>
                  <a:t> evaluates the quality of the solution.</a:t>
                </a: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52F5358-F330-9542-96C8-F97364284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04" y="219515"/>
                <a:ext cx="5213593" cy="2593014"/>
              </a:xfrm>
              <a:custGeom>
                <a:avLst/>
                <a:gdLst>
                  <a:gd name="connsiteX0" fmla="*/ 0 w 5213593"/>
                  <a:gd name="connsiteY0" fmla="*/ 432178 h 2593014"/>
                  <a:gd name="connsiteX1" fmla="*/ 432178 w 5213593"/>
                  <a:gd name="connsiteY1" fmla="*/ 0 h 2593014"/>
                  <a:gd name="connsiteX2" fmla="*/ 932340 w 5213593"/>
                  <a:gd name="connsiteY2" fmla="*/ 0 h 2593014"/>
                  <a:gd name="connsiteX3" fmla="*/ 1345518 w 5213593"/>
                  <a:gd name="connsiteY3" fmla="*/ 0 h 2593014"/>
                  <a:gd name="connsiteX4" fmla="*/ 1932665 w 5213593"/>
                  <a:gd name="connsiteY4" fmla="*/ 0 h 2593014"/>
                  <a:gd name="connsiteX5" fmla="*/ 2389335 w 5213593"/>
                  <a:gd name="connsiteY5" fmla="*/ 0 h 2593014"/>
                  <a:gd name="connsiteX6" fmla="*/ 2802512 w 5213593"/>
                  <a:gd name="connsiteY6" fmla="*/ 0 h 2593014"/>
                  <a:gd name="connsiteX7" fmla="*/ 3259182 w 5213593"/>
                  <a:gd name="connsiteY7" fmla="*/ 0 h 2593014"/>
                  <a:gd name="connsiteX8" fmla="*/ 3846329 w 5213593"/>
                  <a:gd name="connsiteY8" fmla="*/ 0 h 2593014"/>
                  <a:gd name="connsiteX9" fmla="*/ 4302999 w 5213593"/>
                  <a:gd name="connsiteY9" fmla="*/ 0 h 2593014"/>
                  <a:gd name="connsiteX10" fmla="*/ 4781415 w 5213593"/>
                  <a:gd name="connsiteY10" fmla="*/ 0 h 2593014"/>
                  <a:gd name="connsiteX11" fmla="*/ 5213593 w 5213593"/>
                  <a:gd name="connsiteY11" fmla="*/ 432178 h 2593014"/>
                  <a:gd name="connsiteX12" fmla="*/ 5213593 w 5213593"/>
                  <a:gd name="connsiteY12" fmla="*/ 1025684 h 2593014"/>
                  <a:gd name="connsiteX13" fmla="*/ 5213593 w 5213593"/>
                  <a:gd name="connsiteY13" fmla="*/ 1567330 h 2593014"/>
                  <a:gd name="connsiteX14" fmla="*/ 5213593 w 5213593"/>
                  <a:gd name="connsiteY14" fmla="*/ 2160836 h 2593014"/>
                  <a:gd name="connsiteX15" fmla="*/ 4781415 w 5213593"/>
                  <a:gd name="connsiteY15" fmla="*/ 2593014 h 2593014"/>
                  <a:gd name="connsiteX16" fmla="*/ 4368237 w 5213593"/>
                  <a:gd name="connsiteY16" fmla="*/ 2593014 h 2593014"/>
                  <a:gd name="connsiteX17" fmla="*/ 3868075 w 5213593"/>
                  <a:gd name="connsiteY17" fmla="*/ 2593014 h 2593014"/>
                  <a:gd name="connsiteX18" fmla="*/ 3280928 w 5213593"/>
                  <a:gd name="connsiteY18" fmla="*/ 2593014 h 2593014"/>
                  <a:gd name="connsiteX19" fmla="*/ 2824258 w 5213593"/>
                  <a:gd name="connsiteY19" fmla="*/ 2593014 h 2593014"/>
                  <a:gd name="connsiteX20" fmla="*/ 2280604 w 5213593"/>
                  <a:gd name="connsiteY20" fmla="*/ 2593014 h 2593014"/>
                  <a:gd name="connsiteX21" fmla="*/ 1867426 w 5213593"/>
                  <a:gd name="connsiteY21" fmla="*/ 2593014 h 2593014"/>
                  <a:gd name="connsiteX22" fmla="*/ 1236787 w 5213593"/>
                  <a:gd name="connsiteY22" fmla="*/ 2593014 h 2593014"/>
                  <a:gd name="connsiteX23" fmla="*/ 432178 w 5213593"/>
                  <a:gd name="connsiteY23" fmla="*/ 2593014 h 2593014"/>
                  <a:gd name="connsiteX24" fmla="*/ 0 w 5213593"/>
                  <a:gd name="connsiteY24" fmla="*/ 2160836 h 2593014"/>
                  <a:gd name="connsiteX25" fmla="*/ 0 w 5213593"/>
                  <a:gd name="connsiteY25" fmla="*/ 1584617 h 2593014"/>
                  <a:gd name="connsiteX26" fmla="*/ 0 w 5213593"/>
                  <a:gd name="connsiteY26" fmla="*/ 1008397 h 2593014"/>
                  <a:gd name="connsiteX27" fmla="*/ 0 w 5213593"/>
                  <a:gd name="connsiteY27" fmla="*/ 432178 h 259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213593" h="2593014" fill="none" extrusionOk="0">
                    <a:moveTo>
                      <a:pt x="0" y="432178"/>
                    </a:moveTo>
                    <a:cubicBezTo>
                      <a:pt x="-3376" y="123435"/>
                      <a:pt x="241158" y="30029"/>
                      <a:pt x="432178" y="0"/>
                    </a:cubicBezTo>
                    <a:cubicBezTo>
                      <a:pt x="621620" y="-14150"/>
                      <a:pt x="692882" y="13853"/>
                      <a:pt x="932340" y="0"/>
                    </a:cubicBezTo>
                    <a:cubicBezTo>
                      <a:pt x="1171798" y="-13853"/>
                      <a:pt x="1233508" y="5059"/>
                      <a:pt x="1345518" y="0"/>
                    </a:cubicBezTo>
                    <a:cubicBezTo>
                      <a:pt x="1457528" y="-5059"/>
                      <a:pt x="1767918" y="35205"/>
                      <a:pt x="1932665" y="0"/>
                    </a:cubicBezTo>
                    <a:cubicBezTo>
                      <a:pt x="2097412" y="-35205"/>
                      <a:pt x="2261912" y="16953"/>
                      <a:pt x="2389335" y="0"/>
                    </a:cubicBezTo>
                    <a:cubicBezTo>
                      <a:pt x="2516758" y="-16953"/>
                      <a:pt x="2655237" y="17102"/>
                      <a:pt x="2802512" y="0"/>
                    </a:cubicBezTo>
                    <a:cubicBezTo>
                      <a:pt x="2949787" y="-17102"/>
                      <a:pt x="3107536" y="8443"/>
                      <a:pt x="3259182" y="0"/>
                    </a:cubicBezTo>
                    <a:cubicBezTo>
                      <a:pt x="3410828" y="-8443"/>
                      <a:pt x="3615974" y="59649"/>
                      <a:pt x="3846329" y="0"/>
                    </a:cubicBezTo>
                    <a:cubicBezTo>
                      <a:pt x="4076684" y="-59649"/>
                      <a:pt x="4110186" y="34415"/>
                      <a:pt x="4302999" y="0"/>
                    </a:cubicBezTo>
                    <a:cubicBezTo>
                      <a:pt x="4495812" y="-34415"/>
                      <a:pt x="4612120" y="8948"/>
                      <a:pt x="4781415" y="0"/>
                    </a:cubicBezTo>
                    <a:cubicBezTo>
                      <a:pt x="5083384" y="12549"/>
                      <a:pt x="5198806" y="203041"/>
                      <a:pt x="5213593" y="432178"/>
                    </a:cubicBezTo>
                    <a:cubicBezTo>
                      <a:pt x="5274227" y="684406"/>
                      <a:pt x="5212615" y="884033"/>
                      <a:pt x="5213593" y="1025684"/>
                    </a:cubicBezTo>
                    <a:cubicBezTo>
                      <a:pt x="5214571" y="1167335"/>
                      <a:pt x="5160891" y="1457388"/>
                      <a:pt x="5213593" y="1567330"/>
                    </a:cubicBezTo>
                    <a:cubicBezTo>
                      <a:pt x="5266295" y="1677272"/>
                      <a:pt x="5142726" y="2023232"/>
                      <a:pt x="5213593" y="2160836"/>
                    </a:cubicBezTo>
                    <a:cubicBezTo>
                      <a:pt x="5209803" y="2392752"/>
                      <a:pt x="5014624" y="2595559"/>
                      <a:pt x="4781415" y="2593014"/>
                    </a:cubicBezTo>
                    <a:cubicBezTo>
                      <a:pt x="4668908" y="2637737"/>
                      <a:pt x="4565683" y="2582987"/>
                      <a:pt x="4368237" y="2593014"/>
                    </a:cubicBezTo>
                    <a:cubicBezTo>
                      <a:pt x="4170791" y="2603041"/>
                      <a:pt x="4049252" y="2583748"/>
                      <a:pt x="3868075" y="2593014"/>
                    </a:cubicBezTo>
                    <a:cubicBezTo>
                      <a:pt x="3686898" y="2602280"/>
                      <a:pt x="3522573" y="2528968"/>
                      <a:pt x="3280928" y="2593014"/>
                    </a:cubicBezTo>
                    <a:cubicBezTo>
                      <a:pt x="3039283" y="2657060"/>
                      <a:pt x="2993641" y="2578711"/>
                      <a:pt x="2824258" y="2593014"/>
                    </a:cubicBezTo>
                    <a:cubicBezTo>
                      <a:pt x="2654875" y="2607317"/>
                      <a:pt x="2416291" y="2529316"/>
                      <a:pt x="2280604" y="2593014"/>
                    </a:cubicBezTo>
                    <a:cubicBezTo>
                      <a:pt x="2144917" y="2656712"/>
                      <a:pt x="2059627" y="2591031"/>
                      <a:pt x="1867426" y="2593014"/>
                    </a:cubicBezTo>
                    <a:cubicBezTo>
                      <a:pt x="1675225" y="2594997"/>
                      <a:pt x="1533152" y="2580583"/>
                      <a:pt x="1236787" y="2593014"/>
                    </a:cubicBezTo>
                    <a:cubicBezTo>
                      <a:pt x="940422" y="2605445"/>
                      <a:pt x="831225" y="2579542"/>
                      <a:pt x="432178" y="2593014"/>
                    </a:cubicBezTo>
                    <a:cubicBezTo>
                      <a:pt x="199650" y="2569181"/>
                      <a:pt x="12226" y="2353600"/>
                      <a:pt x="0" y="2160836"/>
                    </a:cubicBezTo>
                    <a:cubicBezTo>
                      <a:pt x="-49794" y="1983004"/>
                      <a:pt x="38002" y="1775019"/>
                      <a:pt x="0" y="1584617"/>
                    </a:cubicBezTo>
                    <a:cubicBezTo>
                      <a:pt x="-38002" y="1394215"/>
                      <a:pt x="17220" y="1185133"/>
                      <a:pt x="0" y="1008397"/>
                    </a:cubicBezTo>
                    <a:cubicBezTo>
                      <a:pt x="-17220" y="831661"/>
                      <a:pt x="55644" y="591010"/>
                      <a:pt x="0" y="432178"/>
                    </a:cubicBezTo>
                    <a:close/>
                  </a:path>
                  <a:path w="5213593" h="2593014" stroke="0" extrusionOk="0">
                    <a:moveTo>
                      <a:pt x="0" y="432178"/>
                    </a:moveTo>
                    <a:cubicBezTo>
                      <a:pt x="-34892" y="171971"/>
                      <a:pt x="174542" y="7113"/>
                      <a:pt x="432178" y="0"/>
                    </a:cubicBezTo>
                    <a:cubicBezTo>
                      <a:pt x="719218" y="-32991"/>
                      <a:pt x="812674" y="31686"/>
                      <a:pt x="1062817" y="0"/>
                    </a:cubicBezTo>
                    <a:cubicBezTo>
                      <a:pt x="1312960" y="-31686"/>
                      <a:pt x="1394332" y="44221"/>
                      <a:pt x="1562980" y="0"/>
                    </a:cubicBezTo>
                    <a:cubicBezTo>
                      <a:pt x="1731628" y="-44221"/>
                      <a:pt x="1794972" y="31224"/>
                      <a:pt x="2019650" y="0"/>
                    </a:cubicBezTo>
                    <a:cubicBezTo>
                      <a:pt x="2244328" y="-31224"/>
                      <a:pt x="2427187" y="17758"/>
                      <a:pt x="2606797" y="0"/>
                    </a:cubicBezTo>
                    <a:cubicBezTo>
                      <a:pt x="2786407" y="-17758"/>
                      <a:pt x="2944373" y="57487"/>
                      <a:pt x="3106959" y="0"/>
                    </a:cubicBezTo>
                    <a:cubicBezTo>
                      <a:pt x="3269545" y="-57487"/>
                      <a:pt x="3490601" y="10505"/>
                      <a:pt x="3737598" y="0"/>
                    </a:cubicBezTo>
                    <a:cubicBezTo>
                      <a:pt x="3984595" y="-10505"/>
                      <a:pt x="3979620" y="35313"/>
                      <a:pt x="4194268" y="0"/>
                    </a:cubicBezTo>
                    <a:cubicBezTo>
                      <a:pt x="4408916" y="-35313"/>
                      <a:pt x="4503857" y="46025"/>
                      <a:pt x="4781415" y="0"/>
                    </a:cubicBezTo>
                    <a:cubicBezTo>
                      <a:pt x="5026774" y="1605"/>
                      <a:pt x="5172815" y="186897"/>
                      <a:pt x="5213593" y="432178"/>
                    </a:cubicBezTo>
                    <a:cubicBezTo>
                      <a:pt x="5239637" y="705956"/>
                      <a:pt x="5183741" y="855799"/>
                      <a:pt x="5213593" y="1008397"/>
                    </a:cubicBezTo>
                    <a:cubicBezTo>
                      <a:pt x="5243445" y="1160995"/>
                      <a:pt x="5197541" y="1420957"/>
                      <a:pt x="5213593" y="1567330"/>
                    </a:cubicBezTo>
                    <a:cubicBezTo>
                      <a:pt x="5229645" y="1713703"/>
                      <a:pt x="5209907" y="2030126"/>
                      <a:pt x="5213593" y="2160836"/>
                    </a:cubicBezTo>
                    <a:cubicBezTo>
                      <a:pt x="5238343" y="2368796"/>
                      <a:pt x="5000160" y="2585306"/>
                      <a:pt x="4781415" y="2593014"/>
                    </a:cubicBezTo>
                    <a:cubicBezTo>
                      <a:pt x="4601086" y="2628821"/>
                      <a:pt x="4432238" y="2543585"/>
                      <a:pt x="4237760" y="2593014"/>
                    </a:cubicBezTo>
                    <a:cubicBezTo>
                      <a:pt x="4043283" y="2642443"/>
                      <a:pt x="3880018" y="2550221"/>
                      <a:pt x="3607121" y="2593014"/>
                    </a:cubicBezTo>
                    <a:cubicBezTo>
                      <a:pt x="3334224" y="2635807"/>
                      <a:pt x="3313809" y="2580176"/>
                      <a:pt x="3063466" y="2593014"/>
                    </a:cubicBezTo>
                    <a:cubicBezTo>
                      <a:pt x="2813123" y="2605852"/>
                      <a:pt x="2739023" y="2583182"/>
                      <a:pt x="2650289" y="2593014"/>
                    </a:cubicBezTo>
                    <a:cubicBezTo>
                      <a:pt x="2561555" y="2602846"/>
                      <a:pt x="2404715" y="2538928"/>
                      <a:pt x="2193619" y="2593014"/>
                    </a:cubicBezTo>
                    <a:cubicBezTo>
                      <a:pt x="1982523" y="2647100"/>
                      <a:pt x="1752729" y="2557048"/>
                      <a:pt x="1562980" y="2593014"/>
                    </a:cubicBezTo>
                    <a:cubicBezTo>
                      <a:pt x="1373231" y="2628980"/>
                      <a:pt x="1225071" y="2540811"/>
                      <a:pt x="1019325" y="2593014"/>
                    </a:cubicBezTo>
                    <a:cubicBezTo>
                      <a:pt x="813580" y="2645217"/>
                      <a:pt x="714775" y="2581476"/>
                      <a:pt x="432178" y="2593014"/>
                    </a:cubicBezTo>
                    <a:cubicBezTo>
                      <a:pt x="192631" y="2569755"/>
                      <a:pt x="59187" y="2411863"/>
                      <a:pt x="0" y="2160836"/>
                    </a:cubicBezTo>
                    <a:cubicBezTo>
                      <a:pt x="-20940" y="2021418"/>
                      <a:pt x="39224" y="1766246"/>
                      <a:pt x="0" y="1584617"/>
                    </a:cubicBezTo>
                    <a:cubicBezTo>
                      <a:pt x="-39224" y="1402988"/>
                      <a:pt x="16077" y="1259108"/>
                      <a:pt x="0" y="1008397"/>
                    </a:cubicBezTo>
                    <a:cubicBezTo>
                      <a:pt x="-16077" y="757686"/>
                      <a:pt x="12096" y="552544"/>
                      <a:pt x="0" y="432178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62" r="-1387"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xmlns:a14="http://schemas.microsoft.com/office/drawing/2010/main" xmlns="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0918CC-9F6D-2640-82BC-5834608E7D89}"/>
                  </a:ext>
                </a:extLst>
              </p:cNvPr>
              <p:cNvSpPr txBox="1"/>
              <p:nvPr/>
            </p:nvSpPr>
            <p:spPr>
              <a:xfrm>
                <a:off x="6767505" y="3045817"/>
                <a:ext cx="521359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Suppose we have (2-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)-approximation polytime algorithm for TSP.</a:t>
                </a:r>
              </a:p>
              <a:p>
                <a:r>
                  <a:rPr lang="en-US" sz="2000" dirty="0"/>
                  <a:t>Run 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/>
                  <a:t>If we obtain 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TSP </a:t>
                </a:r>
                <a:r>
                  <a:rPr lang="en-HK" sz="2000" dirty="0">
                    <a:solidFill>
                      <a:srgbClr val="C00000"/>
                    </a:solidFill>
                  </a:rPr>
                  <a:t>cycle</a:t>
                </a:r>
                <a:r>
                  <a:rPr lang="en-US" sz="2000" dirty="0">
                    <a:solidFill>
                      <a:srgbClr val="C00000"/>
                    </a:solidFill>
                  </a:rPr>
                  <a:t> with length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then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minimum TSP </a:t>
                </a:r>
                <a:r>
                  <a:rPr lang="en-HK" sz="2000" dirty="0">
                    <a:solidFill>
                      <a:srgbClr val="C00000"/>
                    </a:solidFill>
                  </a:rPr>
                  <a:t>cycle has length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/>
                  <a:t>Thus, there is </a:t>
                </a:r>
                <a:r>
                  <a:rPr lang="en-HK" sz="2000" dirty="0"/>
                  <a:t>no Hamiltonian cycle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sz="2000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/>
                  <a:t>If we obtain a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TSP with length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then there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is </a:t>
                </a:r>
                <a:r>
                  <a:rPr lang="en-HK" sz="2000" dirty="0">
                    <a:solidFill>
                      <a:srgbClr val="0070C0"/>
                    </a:solidFill>
                  </a:rPr>
                  <a:t>a Hamiltonian cycle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;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0918CC-9F6D-2640-82BC-5834608E7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05" y="3045817"/>
                <a:ext cx="5213592" cy="2862322"/>
              </a:xfrm>
              <a:prstGeom prst="rect">
                <a:avLst/>
              </a:prstGeom>
              <a:blipFill>
                <a:blip r:embed="rId6"/>
                <a:stretch>
                  <a:fillRect l="-971" t="-1327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6FD4CC-07D9-8F47-AC50-99CF4114F55D}"/>
              </a:ext>
            </a:extLst>
          </p:cNvPr>
          <p:cNvCxnSpPr/>
          <p:nvPr/>
        </p:nvCxnSpPr>
        <p:spPr>
          <a:xfrm flipV="1">
            <a:off x="6767504" y="6050602"/>
            <a:ext cx="5213593" cy="0"/>
          </a:xfrm>
          <a:prstGeom prst="line">
            <a:avLst/>
          </a:prstGeom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1019EC-3AF5-0541-B538-AEE9F75DE0A2}"/>
              </a:ext>
            </a:extLst>
          </p:cNvPr>
          <p:cNvSpPr txBox="1"/>
          <p:nvPr/>
        </p:nvSpPr>
        <p:spPr>
          <a:xfrm>
            <a:off x="6451466" y="6163337"/>
            <a:ext cx="562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A polynomial-time algorithm for </a:t>
            </a:r>
            <a:r>
              <a:rPr lang="en-HK" sz="2000" dirty="0">
                <a:solidFill>
                  <a:srgbClr val="C00000"/>
                </a:solidFill>
              </a:rPr>
              <a:t>Hamiltonian cycle</a:t>
            </a:r>
            <a:endParaRPr lang="en-US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4B5A26-1101-2044-9B0D-7587B9765233}"/>
                  </a:ext>
                </a:extLst>
              </p:cNvPr>
              <p:cNvSpPr txBox="1"/>
              <p:nvPr/>
            </p:nvSpPr>
            <p:spPr>
              <a:xfrm>
                <a:off x="539216" y="5870604"/>
                <a:ext cx="60001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HK" sz="2000" b="1" dirty="0">
                    <a:solidFill>
                      <a:srgbClr val="0070C0"/>
                    </a:solidFill>
                  </a:rPr>
                  <a:t>Lemma 2.  </a:t>
                </a:r>
                <a:r>
                  <a:rPr lang="en-HK" sz="2000" dirty="0"/>
                  <a:t>There is no polynomial-time </a:t>
                </a:r>
                <a:r>
                  <a:rPr lang="en-US" sz="2000" dirty="0"/>
                  <a:t>(2-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)</a:t>
                </a:r>
                <a:r>
                  <a:rPr lang="en-HK" sz="2000" dirty="0"/>
                  <a:t>-approximation algorithm for TSP </a:t>
                </a:r>
                <a:r>
                  <a:rPr lang="en-US" sz="2000" dirty="0"/>
                  <a:t>unless P=NP.</a:t>
                </a:r>
                <a:endParaRPr lang="en-HK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4B5A26-1101-2044-9B0D-7587B9765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6" y="5870604"/>
                <a:ext cx="6000141" cy="707886"/>
              </a:xfrm>
              <a:prstGeom prst="rect">
                <a:avLst/>
              </a:prstGeom>
              <a:blipFill>
                <a:blip r:embed="rId7"/>
                <a:stretch>
                  <a:fillRect l="-1055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51D24A44-EB3F-044E-8C80-5E6F78D3A62F}"/>
              </a:ext>
            </a:extLst>
          </p:cNvPr>
          <p:cNvSpPr/>
          <p:nvPr/>
        </p:nvSpPr>
        <p:spPr>
          <a:xfrm rot="5400000">
            <a:off x="2956263" y="4929816"/>
            <a:ext cx="412008" cy="1115452"/>
          </a:xfrm>
          <a:prstGeom prst="stripedRightArrow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0" grpId="0"/>
      <p:bldP spid="22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D5DDF-110E-7D43-9747-1304D708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1DB7E-C3D6-8244-9A40-B6DB783D8C9F}"/>
                  </a:ext>
                </a:extLst>
              </p:cNvPr>
              <p:cNvSpPr/>
              <p:nvPr/>
            </p:nvSpPr>
            <p:spPr>
              <a:xfrm>
                <a:off x="511234" y="2703902"/>
                <a:ext cx="6773532" cy="38222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Proof: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</a:rPr>
                  <a:t>Reduction from Hamiltonian Cycle.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 an arbitrary undirected graph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vertices.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chemeClr val="tx1"/>
                    </a:solidFill>
                  </a:rPr>
                  <a:t>Construct a length 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as follows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HK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If G has a Hamiltonian cycle, then there is a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whose length is exactly 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sz="2000" dirty="0">
                    <a:solidFill>
                      <a:srgbClr val="0070C0"/>
                    </a:solidFill>
                  </a:rPr>
                  <a:t>;</a:t>
                </a:r>
                <a:r>
                  <a:rPr lang="en-HK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>
                    <a:solidFill>
                      <a:schemeClr val="tx1"/>
                    </a:solidFill>
                  </a:rPr>
                  <a:t>Otherwise, every TSP cycle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HK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has length </a:t>
                </a:r>
                <a:r>
                  <a:rPr lang="en-HK" sz="2000" dirty="0">
                    <a:solidFill>
                      <a:srgbClr val="0070C0"/>
                    </a:solidFill>
                  </a:rPr>
                  <a:t>at least </a:t>
                </a:r>
                <a14:m>
                  <m:oMath xmlns:m="http://schemas.openxmlformats.org/officeDocument/2006/math">
                    <m:r>
                      <a:rPr lang="en-HK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.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1DB7E-C3D6-8244-9A40-B6DB783D8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34" y="2703902"/>
                <a:ext cx="6773532" cy="3822216"/>
              </a:xfrm>
              <a:prstGeom prst="rect">
                <a:avLst/>
              </a:prstGeom>
              <a:blipFill>
                <a:blip r:embed="rId2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8320D5F-37DD-344B-BDFC-8B015F2BD713}"/>
              </a:ext>
            </a:extLst>
          </p:cNvPr>
          <p:cNvSpPr/>
          <p:nvPr/>
        </p:nvSpPr>
        <p:spPr>
          <a:xfrm>
            <a:off x="1344165" y="392383"/>
            <a:ext cx="4523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Travelling Salesman Problem (TSP)</a:t>
            </a:r>
            <a:endParaRPr lang="en-US" sz="2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63436E4-DAB5-3042-94E3-81F9468A0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9" b="6115"/>
          <a:stretch/>
        </p:blipFill>
        <p:spPr>
          <a:xfrm>
            <a:off x="1242051" y="4186663"/>
            <a:ext cx="4029582" cy="913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23710-E043-D441-8705-C9D6F4631A46}"/>
                  </a:ext>
                </a:extLst>
              </p:cNvPr>
              <p:cNvSpPr txBox="1"/>
              <p:nvPr/>
            </p:nvSpPr>
            <p:spPr>
              <a:xfrm>
                <a:off x="2464999" y="4622663"/>
                <a:ext cx="374568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𝑛𝑓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 </a:t>
                </a:r>
                <a:r>
                  <a:rPr lang="en-US" sz="2000" dirty="0">
                    <a:solidFill>
                      <a:schemeClr val="tx1"/>
                    </a:solidFill>
                  </a:rPr>
                  <a:t>otherwise.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23710-E043-D441-8705-C9D6F463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99" y="4622663"/>
                <a:ext cx="3745686" cy="400110"/>
              </a:xfrm>
              <a:prstGeom prst="rect">
                <a:avLst/>
              </a:prstGeom>
              <a:blipFill>
                <a:blip r:embed="rId4"/>
                <a:stretch>
                  <a:fillRect l="-65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4C8D95-F6E7-D941-9BE8-9F68C17B933F}"/>
              </a:ext>
            </a:extLst>
          </p:cNvPr>
          <p:cNvSpPr txBox="1"/>
          <p:nvPr/>
        </p:nvSpPr>
        <p:spPr>
          <a:xfrm>
            <a:off x="7718182" y="1546837"/>
            <a:ext cx="373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>
                <a:solidFill>
                  <a:srgbClr val="C00000"/>
                </a:solidFill>
              </a:rPr>
              <a:t>Push the above idea to its </a:t>
            </a:r>
            <a:r>
              <a:rPr lang="en-HK" sz="2000" dirty="0" smtClean="0">
                <a:solidFill>
                  <a:srgbClr val="C00000"/>
                </a:solidFill>
              </a:rPr>
              <a:t>limit!</a:t>
            </a:r>
            <a:endParaRPr lang="en-HK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E01C78-4BFA-1449-B626-A6CEB1C2BCA8}"/>
                  </a:ext>
                </a:extLst>
              </p:cNvPr>
              <p:cNvSpPr/>
              <p:nvPr/>
            </p:nvSpPr>
            <p:spPr>
              <a:xfrm>
                <a:off x="511234" y="941499"/>
                <a:ext cx="6773532" cy="1610787"/>
              </a:xfrm>
              <a:custGeom>
                <a:avLst/>
                <a:gdLst>
                  <a:gd name="connsiteX0" fmla="*/ 0 w 6773532"/>
                  <a:gd name="connsiteY0" fmla="*/ 0 h 1610787"/>
                  <a:gd name="connsiteX1" fmla="*/ 745089 w 6773532"/>
                  <a:gd name="connsiteY1" fmla="*/ 0 h 1610787"/>
                  <a:gd name="connsiteX2" fmla="*/ 1219236 w 6773532"/>
                  <a:gd name="connsiteY2" fmla="*/ 0 h 1610787"/>
                  <a:gd name="connsiteX3" fmla="*/ 1828854 w 6773532"/>
                  <a:gd name="connsiteY3" fmla="*/ 0 h 1610787"/>
                  <a:gd name="connsiteX4" fmla="*/ 2641677 w 6773532"/>
                  <a:gd name="connsiteY4" fmla="*/ 0 h 1610787"/>
                  <a:gd name="connsiteX5" fmla="*/ 3319031 w 6773532"/>
                  <a:gd name="connsiteY5" fmla="*/ 0 h 1610787"/>
                  <a:gd name="connsiteX6" fmla="*/ 4064119 w 6773532"/>
                  <a:gd name="connsiteY6" fmla="*/ 0 h 1610787"/>
                  <a:gd name="connsiteX7" fmla="*/ 4673737 w 6773532"/>
                  <a:gd name="connsiteY7" fmla="*/ 0 h 1610787"/>
                  <a:gd name="connsiteX8" fmla="*/ 5351090 w 6773532"/>
                  <a:gd name="connsiteY8" fmla="*/ 0 h 1610787"/>
                  <a:gd name="connsiteX9" fmla="*/ 6163914 w 6773532"/>
                  <a:gd name="connsiteY9" fmla="*/ 0 h 1610787"/>
                  <a:gd name="connsiteX10" fmla="*/ 6773532 w 6773532"/>
                  <a:gd name="connsiteY10" fmla="*/ 0 h 1610787"/>
                  <a:gd name="connsiteX11" fmla="*/ 6773532 w 6773532"/>
                  <a:gd name="connsiteY11" fmla="*/ 553037 h 1610787"/>
                  <a:gd name="connsiteX12" fmla="*/ 6773532 w 6773532"/>
                  <a:gd name="connsiteY12" fmla="*/ 1057750 h 1610787"/>
                  <a:gd name="connsiteX13" fmla="*/ 6773532 w 6773532"/>
                  <a:gd name="connsiteY13" fmla="*/ 1610787 h 1610787"/>
                  <a:gd name="connsiteX14" fmla="*/ 6096179 w 6773532"/>
                  <a:gd name="connsiteY14" fmla="*/ 1610787 h 1610787"/>
                  <a:gd name="connsiteX15" fmla="*/ 5418826 w 6773532"/>
                  <a:gd name="connsiteY15" fmla="*/ 1610787 h 1610787"/>
                  <a:gd name="connsiteX16" fmla="*/ 4876943 w 6773532"/>
                  <a:gd name="connsiteY16" fmla="*/ 1610787 h 1610787"/>
                  <a:gd name="connsiteX17" fmla="*/ 4199590 w 6773532"/>
                  <a:gd name="connsiteY17" fmla="*/ 1610787 h 1610787"/>
                  <a:gd name="connsiteX18" fmla="*/ 3522237 w 6773532"/>
                  <a:gd name="connsiteY18" fmla="*/ 1610787 h 1610787"/>
                  <a:gd name="connsiteX19" fmla="*/ 2844883 w 6773532"/>
                  <a:gd name="connsiteY19" fmla="*/ 1610787 h 1610787"/>
                  <a:gd name="connsiteX20" fmla="*/ 2167530 w 6773532"/>
                  <a:gd name="connsiteY20" fmla="*/ 1610787 h 1610787"/>
                  <a:gd name="connsiteX21" fmla="*/ 1557912 w 6773532"/>
                  <a:gd name="connsiteY21" fmla="*/ 1610787 h 1610787"/>
                  <a:gd name="connsiteX22" fmla="*/ 812824 w 6773532"/>
                  <a:gd name="connsiteY22" fmla="*/ 1610787 h 1610787"/>
                  <a:gd name="connsiteX23" fmla="*/ 0 w 6773532"/>
                  <a:gd name="connsiteY23" fmla="*/ 1610787 h 1610787"/>
                  <a:gd name="connsiteX24" fmla="*/ 0 w 6773532"/>
                  <a:gd name="connsiteY24" fmla="*/ 1041642 h 1610787"/>
                  <a:gd name="connsiteX25" fmla="*/ 0 w 6773532"/>
                  <a:gd name="connsiteY25" fmla="*/ 488605 h 1610787"/>
                  <a:gd name="connsiteX26" fmla="*/ 0 w 6773532"/>
                  <a:gd name="connsiteY26" fmla="*/ 0 h 1610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73532" h="1610787" fill="none" extrusionOk="0">
                    <a:moveTo>
                      <a:pt x="0" y="0"/>
                    </a:moveTo>
                    <a:cubicBezTo>
                      <a:pt x="268848" y="36991"/>
                      <a:pt x="440743" y="-7466"/>
                      <a:pt x="745089" y="0"/>
                    </a:cubicBezTo>
                    <a:cubicBezTo>
                      <a:pt x="1049435" y="7466"/>
                      <a:pt x="1014312" y="536"/>
                      <a:pt x="1219236" y="0"/>
                    </a:cubicBezTo>
                    <a:cubicBezTo>
                      <a:pt x="1424160" y="-536"/>
                      <a:pt x="1698061" y="13094"/>
                      <a:pt x="1828854" y="0"/>
                    </a:cubicBezTo>
                    <a:cubicBezTo>
                      <a:pt x="1959647" y="-13094"/>
                      <a:pt x="2269482" y="-37838"/>
                      <a:pt x="2641677" y="0"/>
                    </a:cubicBezTo>
                    <a:cubicBezTo>
                      <a:pt x="3013872" y="37838"/>
                      <a:pt x="3014350" y="22770"/>
                      <a:pt x="3319031" y="0"/>
                    </a:cubicBezTo>
                    <a:cubicBezTo>
                      <a:pt x="3623712" y="-22770"/>
                      <a:pt x="3903803" y="-10087"/>
                      <a:pt x="4064119" y="0"/>
                    </a:cubicBezTo>
                    <a:cubicBezTo>
                      <a:pt x="4224435" y="10087"/>
                      <a:pt x="4450211" y="-7959"/>
                      <a:pt x="4673737" y="0"/>
                    </a:cubicBezTo>
                    <a:cubicBezTo>
                      <a:pt x="4897263" y="7959"/>
                      <a:pt x="5049340" y="-13639"/>
                      <a:pt x="5351090" y="0"/>
                    </a:cubicBezTo>
                    <a:cubicBezTo>
                      <a:pt x="5652840" y="13639"/>
                      <a:pt x="5985289" y="24324"/>
                      <a:pt x="6163914" y="0"/>
                    </a:cubicBezTo>
                    <a:cubicBezTo>
                      <a:pt x="6342539" y="-24324"/>
                      <a:pt x="6502252" y="-11620"/>
                      <a:pt x="6773532" y="0"/>
                    </a:cubicBezTo>
                    <a:cubicBezTo>
                      <a:pt x="6771959" y="215982"/>
                      <a:pt x="6763334" y="288457"/>
                      <a:pt x="6773532" y="553037"/>
                    </a:cubicBezTo>
                    <a:cubicBezTo>
                      <a:pt x="6783730" y="817617"/>
                      <a:pt x="6771133" y="844682"/>
                      <a:pt x="6773532" y="1057750"/>
                    </a:cubicBezTo>
                    <a:cubicBezTo>
                      <a:pt x="6775931" y="1270818"/>
                      <a:pt x="6769510" y="1433159"/>
                      <a:pt x="6773532" y="1610787"/>
                    </a:cubicBezTo>
                    <a:cubicBezTo>
                      <a:pt x="6621914" y="1608282"/>
                      <a:pt x="6314893" y="1643817"/>
                      <a:pt x="6096179" y="1610787"/>
                    </a:cubicBezTo>
                    <a:cubicBezTo>
                      <a:pt x="5877465" y="1577757"/>
                      <a:pt x="5567599" y="1613252"/>
                      <a:pt x="5418826" y="1610787"/>
                    </a:cubicBezTo>
                    <a:cubicBezTo>
                      <a:pt x="5270053" y="1608322"/>
                      <a:pt x="5001944" y="1602098"/>
                      <a:pt x="4876943" y="1610787"/>
                    </a:cubicBezTo>
                    <a:cubicBezTo>
                      <a:pt x="4751942" y="1619476"/>
                      <a:pt x="4390686" y="1598585"/>
                      <a:pt x="4199590" y="1610787"/>
                    </a:cubicBezTo>
                    <a:cubicBezTo>
                      <a:pt x="4008494" y="1622989"/>
                      <a:pt x="3827489" y="1618409"/>
                      <a:pt x="3522237" y="1610787"/>
                    </a:cubicBezTo>
                    <a:cubicBezTo>
                      <a:pt x="3216985" y="1603165"/>
                      <a:pt x="3163824" y="1610525"/>
                      <a:pt x="2844883" y="1610787"/>
                    </a:cubicBezTo>
                    <a:cubicBezTo>
                      <a:pt x="2525942" y="1611049"/>
                      <a:pt x="2329688" y="1637166"/>
                      <a:pt x="2167530" y="1610787"/>
                    </a:cubicBezTo>
                    <a:cubicBezTo>
                      <a:pt x="2005372" y="1584408"/>
                      <a:pt x="1802069" y="1581103"/>
                      <a:pt x="1557912" y="1610787"/>
                    </a:cubicBezTo>
                    <a:cubicBezTo>
                      <a:pt x="1313755" y="1640471"/>
                      <a:pt x="1149121" y="1610783"/>
                      <a:pt x="812824" y="1610787"/>
                    </a:cubicBezTo>
                    <a:cubicBezTo>
                      <a:pt x="476527" y="1610791"/>
                      <a:pt x="231970" y="1611002"/>
                      <a:pt x="0" y="1610787"/>
                    </a:cubicBezTo>
                    <a:cubicBezTo>
                      <a:pt x="24788" y="1421919"/>
                      <a:pt x="-19199" y="1232406"/>
                      <a:pt x="0" y="1041642"/>
                    </a:cubicBezTo>
                    <a:cubicBezTo>
                      <a:pt x="19199" y="850879"/>
                      <a:pt x="-20396" y="675103"/>
                      <a:pt x="0" y="488605"/>
                    </a:cubicBezTo>
                    <a:cubicBezTo>
                      <a:pt x="20396" y="302107"/>
                      <a:pt x="11363" y="149228"/>
                      <a:pt x="0" y="0"/>
                    </a:cubicBezTo>
                    <a:close/>
                  </a:path>
                  <a:path w="6773532" h="1610787" stroke="0" extrusionOk="0">
                    <a:moveTo>
                      <a:pt x="0" y="0"/>
                    </a:moveTo>
                    <a:cubicBezTo>
                      <a:pt x="219548" y="27362"/>
                      <a:pt x="471954" y="8123"/>
                      <a:pt x="609618" y="0"/>
                    </a:cubicBezTo>
                    <a:cubicBezTo>
                      <a:pt x="747282" y="-8123"/>
                      <a:pt x="910994" y="-5621"/>
                      <a:pt x="1083765" y="0"/>
                    </a:cubicBezTo>
                    <a:cubicBezTo>
                      <a:pt x="1256536" y="5621"/>
                      <a:pt x="1570426" y="-2221"/>
                      <a:pt x="1896589" y="0"/>
                    </a:cubicBezTo>
                    <a:cubicBezTo>
                      <a:pt x="2222752" y="2221"/>
                      <a:pt x="2226159" y="-8983"/>
                      <a:pt x="2506207" y="0"/>
                    </a:cubicBezTo>
                    <a:cubicBezTo>
                      <a:pt x="2786255" y="8983"/>
                      <a:pt x="2950878" y="-5819"/>
                      <a:pt x="3115825" y="0"/>
                    </a:cubicBezTo>
                    <a:cubicBezTo>
                      <a:pt x="3280772" y="5819"/>
                      <a:pt x="3635314" y="-33651"/>
                      <a:pt x="3928649" y="0"/>
                    </a:cubicBezTo>
                    <a:cubicBezTo>
                      <a:pt x="4221984" y="33651"/>
                      <a:pt x="4200645" y="10555"/>
                      <a:pt x="4470531" y="0"/>
                    </a:cubicBezTo>
                    <a:cubicBezTo>
                      <a:pt x="4740417" y="-10555"/>
                      <a:pt x="5004883" y="10251"/>
                      <a:pt x="5283355" y="0"/>
                    </a:cubicBezTo>
                    <a:cubicBezTo>
                      <a:pt x="5561827" y="-10251"/>
                      <a:pt x="5918121" y="-31858"/>
                      <a:pt x="6096179" y="0"/>
                    </a:cubicBezTo>
                    <a:cubicBezTo>
                      <a:pt x="6274237" y="31858"/>
                      <a:pt x="6546044" y="5678"/>
                      <a:pt x="6773532" y="0"/>
                    </a:cubicBezTo>
                    <a:cubicBezTo>
                      <a:pt x="6800456" y="142863"/>
                      <a:pt x="6796159" y="400226"/>
                      <a:pt x="6773532" y="569145"/>
                    </a:cubicBezTo>
                    <a:cubicBezTo>
                      <a:pt x="6750905" y="738065"/>
                      <a:pt x="6755172" y="868235"/>
                      <a:pt x="6773532" y="1122182"/>
                    </a:cubicBezTo>
                    <a:cubicBezTo>
                      <a:pt x="6791892" y="1376129"/>
                      <a:pt x="6760109" y="1428090"/>
                      <a:pt x="6773532" y="1610787"/>
                    </a:cubicBezTo>
                    <a:cubicBezTo>
                      <a:pt x="6618870" y="1618431"/>
                      <a:pt x="6389729" y="1606966"/>
                      <a:pt x="6096179" y="1610787"/>
                    </a:cubicBezTo>
                    <a:cubicBezTo>
                      <a:pt x="5802629" y="1614608"/>
                      <a:pt x="5687333" y="1615588"/>
                      <a:pt x="5554296" y="1610787"/>
                    </a:cubicBezTo>
                    <a:cubicBezTo>
                      <a:pt x="5421259" y="1605986"/>
                      <a:pt x="5083660" y="1640543"/>
                      <a:pt x="4876943" y="1610787"/>
                    </a:cubicBezTo>
                    <a:cubicBezTo>
                      <a:pt x="4670226" y="1581031"/>
                      <a:pt x="4246509" y="1600898"/>
                      <a:pt x="4064119" y="1610787"/>
                    </a:cubicBezTo>
                    <a:cubicBezTo>
                      <a:pt x="3881729" y="1620676"/>
                      <a:pt x="3692600" y="1618915"/>
                      <a:pt x="3386766" y="1610787"/>
                    </a:cubicBezTo>
                    <a:cubicBezTo>
                      <a:pt x="3080932" y="1602659"/>
                      <a:pt x="3114415" y="1631473"/>
                      <a:pt x="2912619" y="1610787"/>
                    </a:cubicBezTo>
                    <a:cubicBezTo>
                      <a:pt x="2710823" y="1590101"/>
                      <a:pt x="2607700" y="1591273"/>
                      <a:pt x="2370736" y="1610787"/>
                    </a:cubicBezTo>
                    <a:cubicBezTo>
                      <a:pt x="2133772" y="1630301"/>
                      <a:pt x="1794663" y="1590287"/>
                      <a:pt x="1557912" y="1610787"/>
                    </a:cubicBezTo>
                    <a:cubicBezTo>
                      <a:pt x="1321161" y="1631287"/>
                      <a:pt x="1157161" y="1606424"/>
                      <a:pt x="880559" y="1610787"/>
                    </a:cubicBezTo>
                    <a:cubicBezTo>
                      <a:pt x="603957" y="1615150"/>
                      <a:pt x="196727" y="1621787"/>
                      <a:pt x="0" y="1610787"/>
                    </a:cubicBezTo>
                    <a:cubicBezTo>
                      <a:pt x="6445" y="1411540"/>
                      <a:pt x="11448" y="1241266"/>
                      <a:pt x="0" y="1073858"/>
                    </a:cubicBezTo>
                    <a:cubicBezTo>
                      <a:pt x="-11448" y="906450"/>
                      <a:pt x="13408" y="736292"/>
                      <a:pt x="0" y="585253"/>
                    </a:cubicBezTo>
                    <a:cubicBezTo>
                      <a:pt x="-13408" y="434215"/>
                      <a:pt x="26976" y="16507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Theorem. 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For any function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that can be computed in time polynomial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there is </a:t>
                </a:r>
                <a:r>
                  <a:rPr lang="en-US" sz="2000" dirty="0">
                    <a:solidFill>
                      <a:srgbClr val="0070C0"/>
                    </a:solidFill>
                  </a:rPr>
                  <a:t>no polynomial time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-approximation algorithm </a:t>
                </a:r>
                <a:r>
                  <a:rPr lang="en-US" sz="2000" dirty="0">
                    <a:solidFill>
                      <a:schemeClr val="tx1"/>
                    </a:solidFill>
                  </a:rPr>
                  <a:t>for the traveling salesman problem on general weighted graphs, unless P=NP.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E01C78-4BFA-1449-B626-A6CEB1C2B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34" y="941499"/>
                <a:ext cx="6773532" cy="1610787"/>
              </a:xfrm>
              <a:prstGeom prst="rect">
                <a:avLst/>
              </a:prstGeom>
              <a:blipFill>
                <a:blip r:embed="rId5"/>
                <a:stretch>
                  <a:fillRect l="-745" r="-186" b="-4511"/>
                </a:stretch>
              </a:blipFill>
              <a:ln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773532"/>
                          <a:gd name="connsiteY0" fmla="*/ 0 h 1610787"/>
                          <a:gd name="connsiteX1" fmla="*/ 745089 w 6773532"/>
                          <a:gd name="connsiteY1" fmla="*/ 0 h 1610787"/>
                          <a:gd name="connsiteX2" fmla="*/ 1219236 w 6773532"/>
                          <a:gd name="connsiteY2" fmla="*/ 0 h 1610787"/>
                          <a:gd name="connsiteX3" fmla="*/ 1828854 w 6773532"/>
                          <a:gd name="connsiteY3" fmla="*/ 0 h 1610787"/>
                          <a:gd name="connsiteX4" fmla="*/ 2641677 w 6773532"/>
                          <a:gd name="connsiteY4" fmla="*/ 0 h 1610787"/>
                          <a:gd name="connsiteX5" fmla="*/ 3319031 w 6773532"/>
                          <a:gd name="connsiteY5" fmla="*/ 0 h 1610787"/>
                          <a:gd name="connsiteX6" fmla="*/ 4064119 w 6773532"/>
                          <a:gd name="connsiteY6" fmla="*/ 0 h 1610787"/>
                          <a:gd name="connsiteX7" fmla="*/ 4673737 w 6773532"/>
                          <a:gd name="connsiteY7" fmla="*/ 0 h 1610787"/>
                          <a:gd name="connsiteX8" fmla="*/ 5351090 w 6773532"/>
                          <a:gd name="connsiteY8" fmla="*/ 0 h 1610787"/>
                          <a:gd name="connsiteX9" fmla="*/ 6163914 w 6773532"/>
                          <a:gd name="connsiteY9" fmla="*/ 0 h 1610787"/>
                          <a:gd name="connsiteX10" fmla="*/ 6773532 w 6773532"/>
                          <a:gd name="connsiteY10" fmla="*/ 0 h 1610787"/>
                          <a:gd name="connsiteX11" fmla="*/ 6773532 w 6773532"/>
                          <a:gd name="connsiteY11" fmla="*/ 553037 h 1610787"/>
                          <a:gd name="connsiteX12" fmla="*/ 6773532 w 6773532"/>
                          <a:gd name="connsiteY12" fmla="*/ 1057750 h 1610787"/>
                          <a:gd name="connsiteX13" fmla="*/ 6773532 w 6773532"/>
                          <a:gd name="connsiteY13" fmla="*/ 1610787 h 1610787"/>
                          <a:gd name="connsiteX14" fmla="*/ 6096179 w 6773532"/>
                          <a:gd name="connsiteY14" fmla="*/ 1610787 h 1610787"/>
                          <a:gd name="connsiteX15" fmla="*/ 5418826 w 6773532"/>
                          <a:gd name="connsiteY15" fmla="*/ 1610787 h 1610787"/>
                          <a:gd name="connsiteX16" fmla="*/ 4876943 w 6773532"/>
                          <a:gd name="connsiteY16" fmla="*/ 1610787 h 1610787"/>
                          <a:gd name="connsiteX17" fmla="*/ 4199590 w 6773532"/>
                          <a:gd name="connsiteY17" fmla="*/ 1610787 h 1610787"/>
                          <a:gd name="connsiteX18" fmla="*/ 3522237 w 6773532"/>
                          <a:gd name="connsiteY18" fmla="*/ 1610787 h 1610787"/>
                          <a:gd name="connsiteX19" fmla="*/ 2844883 w 6773532"/>
                          <a:gd name="connsiteY19" fmla="*/ 1610787 h 1610787"/>
                          <a:gd name="connsiteX20" fmla="*/ 2167530 w 6773532"/>
                          <a:gd name="connsiteY20" fmla="*/ 1610787 h 1610787"/>
                          <a:gd name="connsiteX21" fmla="*/ 1557912 w 6773532"/>
                          <a:gd name="connsiteY21" fmla="*/ 1610787 h 1610787"/>
                          <a:gd name="connsiteX22" fmla="*/ 812824 w 6773532"/>
                          <a:gd name="connsiteY22" fmla="*/ 1610787 h 1610787"/>
                          <a:gd name="connsiteX23" fmla="*/ 0 w 6773532"/>
                          <a:gd name="connsiteY23" fmla="*/ 1610787 h 1610787"/>
                          <a:gd name="connsiteX24" fmla="*/ 0 w 6773532"/>
                          <a:gd name="connsiteY24" fmla="*/ 1041642 h 1610787"/>
                          <a:gd name="connsiteX25" fmla="*/ 0 w 6773532"/>
                          <a:gd name="connsiteY25" fmla="*/ 488605 h 1610787"/>
                          <a:gd name="connsiteX26" fmla="*/ 0 w 6773532"/>
                          <a:gd name="connsiteY26" fmla="*/ 0 h 16107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773532" h="1610787" fill="none" extrusionOk="0">
                            <a:moveTo>
                              <a:pt x="0" y="0"/>
                            </a:moveTo>
                            <a:cubicBezTo>
                              <a:pt x="268848" y="36991"/>
                              <a:pt x="440743" y="-7466"/>
                              <a:pt x="745089" y="0"/>
                            </a:cubicBezTo>
                            <a:cubicBezTo>
                              <a:pt x="1049435" y="7466"/>
                              <a:pt x="1014312" y="536"/>
                              <a:pt x="1219236" y="0"/>
                            </a:cubicBezTo>
                            <a:cubicBezTo>
                              <a:pt x="1424160" y="-536"/>
                              <a:pt x="1698061" y="13094"/>
                              <a:pt x="1828854" y="0"/>
                            </a:cubicBezTo>
                            <a:cubicBezTo>
                              <a:pt x="1959647" y="-13094"/>
                              <a:pt x="2269482" y="-37838"/>
                              <a:pt x="2641677" y="0"/>
                            </a:cubicBezTo>
                            <a:cubicBezTo>
                              <a:pt x="3013872" y="37838"/>
                              <a:pt x="3014350" y="22770"/>
                              <a:pt x="3319031" y="0"/>
                            </a:cubicBezTo>
                            <a:cubicBezTo>
                              <a:pt x="3623712" y="-22770"/>
                              <a:pt x="3903803" y="-10087"/>
                              <a:pt x="4064119" y="0"/>
                            </a:cubicBezTo>
                            <a:cubicBezTo>
                              <a:pt x="4224435" y="10087"/>
                              <a:pt x="4450211" y="-7959"/>
                              <a:pt x="4673737" y="0"/>
                            </a:cubicBezTo>
                            <a:cubicBezTo>
                              <a:pt x="4897263" y="7959"/>
                              <a:pt x="5049340" y="-13639"/>
                              <a:pt x="5351090" y="0"/>
                            </a:cubicBezTo>
                            <a:cubicBezTo>
                              <a:pt x="5652840" y="13639"/>
                              <a:pt x="5985289" y="24324"/>
                              <a:pt x="6163914" y="0"/>
                            </a:cubicBezTo>
                            <a:cubicBezTo>
                              <a:pt x="6342539" y="-24324"/>
                              <a:pt x="6502252" y="-11620"/>
                              <a:pt x="6773532" y="0"/>
                            </a:cubicBezTo>
                            <a:cubicBezTo>
                              <a:pt x="6771959" y="215982"/>
                              <a:pt x="6763334" y="288457"/>
                              <a:pt x="6773532" y="553037"/>
                            </a:cubicBezTo>
                            <a:cubicBezTo>
                              <a:pt x="6783730" y="817617"/>
                              <a:pt x="6771133" y="844682"/>
                              <a:pt x="6773532" y="1057750"/>
                            </a:cubicBezTo>
                            <a:cubicBezTo>
                              <a:pt x="6775931" y="1270818"/>
                              <a:pt x="6769510" y="1433159"/>
                              <a:pt x="6773532" y="1610787"/>
                            </a:cubicBezTo>
                            <a:cubicBezTo>
                              <a:pt x="6621914" y="1608282"/>
                              <a:pt x="6314893" y="1643817"/>
                              <a:pt x="6096179" y="1610787"/>
                            </a:cubicBezTo>
                            <a:cubicBezTo>
                              <a:pt x="5877465" y="1577757"/>
                              <a:pt x="5567599" y="1613252"/>
                              <a:pt x="5418826" y="1610787"/>
                            </a:cubicBezTo>
                            <a:cubicBezTo>
                              <a:pt x="5270053" y="1608322"/>
                              <a:pt x="5001944" y="1602098"/>
                              <a:pt x="4876943" y="1610787"/>
                            </a:cubicBezTo>
                            <a:cubicBezTo>
                              <a:pt x="4751942" y="1619476"/>
                              <a:pt x="4390686" y="1598585"/>
                              <a:pt x="4199590" y="1610787"/>
                            </a:cubicBezTo>
                            <a:cubicBezTo>
                              <a:pt x="4008494" y="1622989"/>
                              <a:pt x="3827489" y="1618409"/>
                              <a:pt x="3522237" y="1610787"/>
                            </a:cubicBezTo>
                            <a:cubicBezTo>
                              <a:pt x="3216985" y="1603165"/>
                              <a:pt x="3163824" y="1610525"/>
                              <a:pt x="2844883" y="1610787"/>
                            </a:cubicBezTo>
                            <a:cubicBezTo>
                              <a:pt x="2525942" y="1611049"/>
                              <a:pt x="2329688" y="1637166"/>
                              <a:pt x="2167530" y="1610787"/>
                            </a:cubicBezTo>
                            <a:cubicBezTo>
                              <a:pt x="2005372" y="1584408"/>
                              <a:pt x="1802069" y="1581103"/>
                              <a:pt x="1557912" y="1610787"/>
                            </a:cubicBezTo>
                            <a:cubicBezTo>
                              <a:pt x="1313755" y="1640471"/>
                              <a:pt x="1149121" y="1610783"/>
                              <a:pt x="812824" y="1610787"/>
                            </a:cubicBezTo>
                            <a:cubicBezTo>
                              <a:pt x="476527" y="1610791"/>
                              <a:pt x="231970" y="1611002"/>
                              <a:pt x="0" y="1610787"/>
                            </a:cubicBezTo>
                            <a:cubicBezTo>
                              <a:pt x="24788" y="1421919"/>
                              <a:pt x="-19199" y="1232406"/>
                              <a:pt x="0" y="1041642"/>
                            </a:cubicBezTo>
                            <a:cubicBezTo>
                              <a:pt x="19199" y="850879"/>
                              <a:pt x="-20396" y="675103"/>
                              <a:pt x="0" y="488605"/>
                            </a:cubicBezTo>
                            <a:cubicBezTo>
                              <a:pt x="20396" y="302107"/>
                              <a:pt x="11363" y="149228"/>
                              <a:pt x="0" y="0"/>
                            </a:cubicBezTo>
                            <a:close/>
                          </a:path>
                          <a:path w="6773532" h="1610787" stroke="0" extrusionOk="0">
                            <a:moveTo>
                              <a:pt x="0" y="0"/>
                            </a:moveTo>
                            <a:cubicBezTo>
                              <a:pt x="219548" y="27362"/>
                              <a:pt x="471954" y="8123"/>
                              <a:pt x="609618" y="0"/>
                            </a:cubicBezTo>
                            <a:cubicBezTo>
                              <a:pt x="747282" y="-8123"/>
                              <a:pt x="910994" y="-5621"/>
                              <a:pt x="1083765" y="0"/>
                            </a:cubicBezTo>
                            <a:cubicBezTo>
                              <a:pt x="1256536" y="5621"/>
                              <a:pt x="1570426" y="-2221"/>
                              <a:pt x="1896589" y="0"/>
                            </a:cubicBezTo>
                            <a:cubicBezTo>
                              <a:pt x="2222752" y="2221"/>
                              <a:pt x="2226159" y="-8983"/>
                              <a:pt x="2506207" y="0"/>
                            </a:cubicBezTo>
                            <a:cubicBezTo>
                              <a:pt x="2786255" y="8983"/>
                              <a:pt x="2950878" y="-5819"/>
                              <a:pt x="3115825" y="0"/>
                            </a:cubicBezTo>
                            <a:cubicBezTo>
                              <a:pt x="3280772" y="5819"/>
                              <a:pt x="3635314" y="-33651"/>
                              <a:pt x="3928649" y="0"/>
                            </a:cubicBezTo>
                            <a:cubicBezTo>
                              <a:pt x="4221984" y="33651"/>
                              <a:pt x="4200645" y="10555"/>
                              <a:pt x="4470531" y="0"/>
                            </a:cubicBezTo>
                            <a:cubicBezTo>
                              <a:pt x="4740417" y="-10555"/>
                              <a:pt x="5004883" y="10251"/>
                              <a:pt x="5283355" y="0"/>
                            </a:cubicBezTo>
                            <a:cubicBezTo>
                              <a:pt x="5561827" y="-10251"/>
                              <a:pt x="5918121" y="-31858"/>
                              <a:pt x="6096179" y="0"/>
                            </a:cubicBezTo>
                            <a:cubicBezTo>
                              <a:pt x="6274237" y="31858"/>
                              <a:pt x="6546044" y="5678"/>
                              <a:pt x="6773532" y="0"/>
                            </a:cubicBezTo>
                            <a:cubicBezTo>
                              <a:pt x="6800456" y="142863"/>
                              <a:pt x="6796159" y="400226"/>
                              <a:pt x="6773532" y="569145"/>
                            </a:cubicBezTo>
                            <a:cubicBezTo>
                              <a:pt x="6750905" y="738065"/>
                              <a:pt x="6755172" y="868235"/>
                              <a:pt x="6773532" y="1122182"/>
                            </a:cubicBezTo>
                            <a:cubicBezTo>
                              <a:pt x="6791892" y="1376129"/>
                              <a:pt x="6760109" y="1428090"/>
                              <a:pt x="6773532" y="1610787"/>
                            </a:cubicBezTo>
                            <a:cubicBezTo>
                              <a:pt x="6618870" y="1618431"/>
                              <a:pt x="6389729" y="1606966"/>
                              <a:pt x="6096179" y="1610787"/>
                            </a:cubicBezTo>
                            <a:cubicBezTo>
                              <a:pt x="5802629" y="1614608"/>
                              <a:pt x="5687333" y="1615588"/>
                              <a:pt x="5554296" y="1610787"/>
                            </a:cubicBezTo>
                            <a:cubicBezTo>
                              <a:pt x="5421259" y="1605986"/>
                              <a:pt x="5083660" y="1640543"/>
                              <a:pt x="4876943" y="1610787"/>
                            </a:cubicBezTo>
                            <a:cubicBezTo>
                              <a:pt x="4670226" y="1581031"/>
                              <a:pt x="4246509" y="1600898"/>
                              <a:pt x="4064119" y="1610787"/>
                            </a:cubicBezTo>
                            <a:cubicBezTo>
                              <a:pt x="3881729" y="1620676"/>
                              <a:pt x="3692600" y="1618915"/>
                              <a:pt x="3386766" y="1610787"/>
                            </a:cubicBezTo>
                            <a:cubicBezTo>
                              <a:pt x="3080932" y="1602659"/>
                              <a:pt x="3114415" y="1631473"/>
                              <a:pt x="2912619" y="1610787"/>
                            </a:cubicBezTo>
                            <a:cubicBezTo>
                              <a:pt x="2710823" y="1590101"/>
                              <a:pt x="2607700" y="1591273"/>
                              <a:pt x="2370736" y="1610787"/>
                            </a:cubicBezTo>
                            <a:cubicBezTo>
                              <a:pt x="2133772" y="1630301"/>
                              <a:pt x="1794663" y="1590287"/>
                              <a:pt x="1557912" y="1610787"/>
                            </a:cubicBezTo>
                            <a:cubicBezTo>
                              <a:pt x="1321161" y="1631287"/>
                              <a:pt x="1157161" y="1606424"/>
                              <a:pt x="880559" y="1610787"/>
                            </a:cubicBezTo>
                            <a:cubicBezTo>
                              <a:pt x="603957" y="1615150"/>
                              <a:pt x="196727" y="1621787"/>
                              <a:pt x="0" y="1610787"/>
                            </a:cubicBezTo>
                            <a:cubicBezTo>
                              <a:pt x="6445" y="1411540"/>
                              <a:pt x="11448" y="1241266"/>
                              <a:pt x="0" y="1073858"/>
                            </a:cubicBezTo>
                            <a:cubicBezTo>
                              <a:pt x="-11448" y="906450"/>
                              <a:pt x="13408" y="736292"/>
                              <a:pt x="0" y="585253"/>
                            </a:cubicBezTo>
                            <a:cubicBezTo>
                              <a:pt x="-13408" y="434215"/>
                              <a:pt x="26976" y="16507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D6C4F5-390D-EC42-ABF1-38A898398695}"/>
                  </a:ext>
                </a:extLst>
              </p:cNvPr>
              <p:cNvSpPr txBox="1"/>
              <p:nvPr/>
            </p:nvSpPr>
            <p:spPr>
              <a:xfrm>
                <a:off x="7449818" y="5843838"/>
                <a:ext cx="4186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−1+(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HK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D6C4F5-390D-EC42-ABF1-38A898398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818" y="5843838"/>
                <a:ext cx="4186082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0D0D8-A919-E547-82D8-A596E955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280AA2A-C7CF-EE40-A768-C269448C2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4" b="4563"/>
          <a:stretch/>
        </p:blipFill>
        <p:spPr>
          <a:xfrm>
            <a:off x="657362" y="914400"/>
            <a:ext cx="8735786" cy="2802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20C3D4-0A2A-7C4E-9709-C60CB81770AB}"/>
                  </a:ext>
                </a:extLst>
              </p:cNvPr>
              <p:cNvSpPr txBox="1"/>
              <p:nvPr/>
            </p:nvSpPr>
            <p:spPr>
              <a:xfrm>
                <a:off x="742043" y="4101983"/>
                <a:ext cx="10470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/>
                  <a:t>The running time of this algorithm is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HK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/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/>
                  <a:t>NO! It is </a:t>
                </a:r>
                <a:r>
                  <a:rPr lang="en-HK" sz="2000" b="1" dirty="0">
                    <a:solidFill>
                      <a:srgbClr val="0070C0"/>
                    </a:solidFill>
                  </a:rPr>
                  <a:t>pseudo-polynomial!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/>
                  <a:t>Running time is measured by the </a:t>
                </a:r>
                <a:r>
                  <a:rPr lang="en-HK" sz="2000" b="1" dirty="0">
                    <a:solidFill>
                      <a:srgbClr val="0070C0"/>
                    </a:solidFill>
                  </a:rPr>
                  <a:t>size</a:t>
                </a:r>
                <a:r>
                  <a:rPr lang="en-HK" sz="2000" dirty="0"/>
                  <a:t> of the input. The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HK" sz="2000" dirty="0"/>
                  <a:t> can be written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sz="20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⁡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HK" sz="2000" dirty="0"/>
                  <a:t> bits, so a polynomial-time algorithm should have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HK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HK" sz="2000" i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sz="2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func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>
                    <a:solidFill>
                      <a:srgbClr val="C00000"/>
                    </a:solidFill>
                  </a:rPr>
                  <a:t>  </a:t>
                </a:r>
                <a:r>
                  <a:rPr lang="en-HK" sz="2000" dirty="0"/>
                  <a:t>for some constant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HK" sz="2000" dirty="0"/>
                  <a:t>. 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HK" sz="2000" dirty="0"/>
                  <a:t>The complexity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HK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/>
                  <a:t> is in fact </a:t>
                </a:r>
                <a:r>
                  <a:rPr lang="en-HK" sz="2000" dirty="0">
                    <a:solidFill>
                      <a:srgbClr val="C00000"/>
                    </a:solidFill>
                  </a:rPr>
                  <a:t>exponential in the size of the input</a:t>
                </a:r>
                <a:r>
                  <a:rPr lang="en-HK" sz="20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20C3D4-0A2A-7C4E-9709-C60CB817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43" y="4101983"/>
                <a:ext cx="10470600" cy="2862322"/>
              </a:xfrm>
              <a:prstGeom prst="rect">
                <a:avLst/>
              </a:prstGeom>
              <a:blipFill>
                <a:blip r:embed="rId3"/>
                <a:stretch>
                  <a:fillRect l="-524" r="-641" b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B5F9BB-8564-C847-9860-D8A59D0B983E}"/>
              </a:ext>
            </a:extLst>
          </p:cNvPr>
          <p:cNvSpPr/>
          <p:nvPr/>
        </p:nvSpPr>
        <p:spPr>
          <a:xfrm>
            <a:off x="5297714" y="3151137"/>
            <a:ext cx="3007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dirty="0">
                <a:solidFill>
                  <a:srgbClr val="C00000"/>
                </a:solidFill>
              </a:rPr>
              <a:t>polynomial time algorithm</a:t>
            </a:r>
            <a:r>
              <a:rPr lang="en-US" sz="2000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FF2462-53A8-144B-9000-5113F9897AAE}"/>
              </a:ext>
            </a:extLst>
          </p:cNvPr>
          <p:cNvCxnSpPr>
            <a:cxnSpLocks/>
          </p:cNvCxnSpPr>
          <p:nvPr/>
        </p:nvCxnSpPr>
        <p:spPr>
          <a:xfrm flipV="1">
            <a:off x="5937294" y="3630413"/>
            <a:ext cx="590702" cy="60341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A0ECB0-B092-B240-91DE-CAD9386B7534}"/>
              </a:ext>
            </a:extLst>
          </p:cNvPr>
          <p:cNvSpPr/>
          <p:nvPr/>
        </p:nvSpPr>
        <p:spPr>
          <a:xfrm>
            <a:off x="6527996" y="4467270"/>
            <a:ext cx="1666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dirty="0">
                <a:solidFill>
                  <a:srgbClr val="C00000"/>
                </a:solidFill>
              </a:rPr>
              <a:t>number of bits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B4D9F8-E68A-2D40-92BD-BC5D04279700}"/>
              </a:ext>
            </a:extLst>
          </p:cNvPr>
          <p:cNvCxnSpPr>
            <a:cxnSpLocks/>
          </p:cNvCxnSpPr>
          <p:nvPr/>
        </p:nvCxnSpPr>
        <p:spPr>
          <a:xfrm flipV="1">
            <a:off x="5147877" y="4729528"/>
            <a:ext cx="1380119" cy="45292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420AD-ACEF-9545-A531-6C8D718E947F}"/>
              </a:ext>
            </a:extLst>
          </p:cNvPr>
          <p:cNvSpPr/>
          <p:nvPr/>
        </p:nvSpPr>
        <p:spPr>
          <a:xfrm>
            <a:off x="657362" y="328783"/>
            <a:ext cx="5074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b="1" dirty="0">
                <a:solidFill>
                  <a:srgbClr val="0070C0"/>
                </a:solidFill>
              </a:rPr>
              <a:t>Dynamic Programming Algorithm for Knapsack</a:t>
            </a:r>
            <a:endParaRPr lang="en-HK" sz="2000" b="1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01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E192-5217-5646-9B1B-7A20FCD7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455" y="3136392"/>
            <a:ext cx="3384643" cy="1216024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B140D-7CCC-EF46-98E4-ACDC6D22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621-3358-614D-BED6-7748E5052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06" y="1213377"/>
            <a:ext cx="5324263" cy="5006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HK" b="1" dirty="0">
                <a:solidFill>
                  <a:srgbClr val="0070C0"/>
                </a:solidFill>
              </a:rPr>
              <a:t>Algorithm Design Techniques</a:t>
            </a:r>
            <a:endParaRPr lang="en-HK" dirty="0"/>
          </a:p>
          <a:p>
            <a:pPr>
              <a:buFont typeface="Wingdings" pitchFamily="2" charset="2"/>
              <a:buChar char="Ø"/>
            </a:pPr>
            <a:r>
              <a:rPr lang="en-HK" b="1" dirty="0">
                <a:solidFill>
                  <a:srgbClr val="C00000"/>
                </a:solidFill>
              </a:rPr>
              <a:t>Greedy </a:t>
            </a:r>
          </a:p>
          <a:p>
            <a:pPr lvl="1">
              <a:buFont typeface="Wingdings" pitchFamily="2" charset="2"/>
              <a:buChar char="Ø"/>
            </a:pPr>
            <a:r>
              <a:rPr lang="en-HK" dirty="0"/>
              <a:t> E.g. Set Cover Problem </a:t>
            </a:r>
          </a:p>
          <a:p>
            <a:pPr>
              <a:buFont typeface="Wingdings" pitchFamily="2" charset="2"/>
              <a:buChar char="Ø"/>
            </a:pPr>
            <a:r>
              <a:rPr lang="en-HK" b="1" dirty="0">
                <a:solidFill>
                  <a:srgbClr val="C00000"/>
                </a:solidFill>
              </a:rPr>
              <a:t>Dynamic Programming</a:t>
            </a:r>
          </a:p>
          <a:p>
            <a:pPr lvl="1">
              <a:buFont typeface="Wingdings" pitchFamily="2" charset="2"/>
              <a:buChar char="Ø"/>
            </a:pPr>
            <a:r>
              <a:rPr lang="en-HK" dirty="0"/>
              <a:t>  E.g. Knapsack Problem </a:t>
            </a:r>
          </a:p>
          <a:p>
            <a:pPr>
              <a:buFont typeface="Wingdings" pitchFamily="2" charset="2"/>
              <a:buChar char="Ø"/>
            </a:pPr>
            <a:r>
              <a:rPr lang="en-HK" b="1" dirty="0">
                <a:solidFill>
                  <a:srgbClr val="C00000"/>
                </a:solidFill>
              </a:rPr>
              <a:t>Linear Programming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+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Rounding</a:t>
            </a:r>
            <a:endParaRPr lang="en-HK" b="1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en-HK" dirty="0"/>
              <a:t>  E.g. Vertex Cover Problem </a:t>
            </a:r>
          </a:p>
          <a:p>
            <a:pPr>
              <a:buFont typeface="Wingdings" pitchFamily="2" charset="2"/>
              <a:buChar char="Ø"/>
            </a:pPr>
            <a:r>
              <a:rPr lang="en-HK" b="1" dirty="0">
                <a:solidFill>
                  <a:srgbClr val="C00000"/>
                </a:solidFill>
              </a:rPr>
              <a:t>Structures + Relationships with P problems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 </a:t>
            </a:r>
            <a:r>
              <a:rPr lang="en-HK" dirty="0"/>
              <a:t>E.g. Vertex Cover, Metric TSP</a:t>
            </a:r>
          </a:p>
          <a:p>
            <a:pPr>
              <a:buFont typeface="Wingdings" pitchFamily="2" charset="2"/>
              <a:buChar char="Ø"/>
            </a:pPr>
            <a:r>
              <a:rPr lang="en-HK" b="1" dirty="0">
                <a:solidFill>
                  <a:srgbClr val="C00000"/>
                </a:solidFill>
              </a:rPr>
              <a:t>Combination of  Multiple Algorithms</a:t>
            </a:r>
          </a:p>
          <a:p>
            <a:pPr lvl="1">
              <a:buFont typeface="Wingdings" pitchFamily="2" charset="2"/>
              <a:buChar char="Ø"/>
            </a:pPr>
            <a:r>
              <a:rPr lang="en-HK" dirty="0"/>
              <a:t>  E.g. Knapsack Problem </a:t>
            </a:r>
          </a:p>
          <a:p>
            <a:pPr>
              <a:buFont typeface="Wingdings" pitchFamily="2" charset="2"/>
              <a:buChar char="Ø"/>
            </a:pPr>
            <a:r>
              <a:rPr lang="en-HK" dirty="0"/>
              <a:t>More like </a:t>
            </a:r>
            <a:r>
              <a:rPr lang="en-HK" b="1" dirty="0">
                <a:solidFill>
                  <a:srgbClr val="C00000"/>
                </a:solidFill>
              </a:rPr>
              <a:t>Divide-and-Conquer, Local Search, Reductions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215D1-8806-8443-A092-A941ABA5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D91987-B386-014B-8D8E-535B009B7843}"/>
              </a:ext>
            </a:extLst>
          </p:cNvPr>
          <p:cNvSpPr/>
          <p:nvPr/>
        </p:nvSpPr>
        <p:spPr>
          <a:xfrm>
            <a:off x="2562233" y="553740"/>
            <a:ext cx="134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HK" sz="2400" b="1" dirty="0">
                <a:solidFill>
                  <a:srgbClr val="0070C0"/>
                </a:solidFill>
              </a:rPr>
              <a:t>Summary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15CC5B-E303-B148-B70D-7C17B2EB8038}"/>
              </a:ext>
            </a:extLst>
          </p:cNvPr>
          <p:cNvSpPr txBox="1">
            <a:spLocks/>
          </p:cNvSpPr>
          <p:nvPr/>
        </p:nvSpPr>
        <p:spPr>
          <a:xfrm>
            <a:off x="6285433" y="406202"/>
            <a:ext cx="5324263" cy="62129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HK" b="1" dirty="0">
                <a:solidFill>
                  <a:srgbClr val="0070C0"/>
                </a:solidFill>
              </a:rPr>
              <a:t>Tips</a:t>
            </a:r>
            <a:endParaRPr lang="en-HK" dirty="0"/>
          </a:p>
          <a:p>
            <a:pPr>
              <a:buFont typeface="Wingdings" pitchFamily="2" charset="2"/>
              <a:buChar char="Ø"/>
            </a:pPr>
            <a:r>
              <a:rPr lang="en-HK" dirty="0"/>
              <a:t>Understand the structures of your algorithms</a:t>
            </a:r>
          </a:p>
          <a:p>
            <a:pPr>
              <a:buFont typeface="Wingdings" pitchFamily="2" charset="2"/>
              <a:buChar char="Ø"/>
            </a:pPr>
            <a:r>
              <a:rPr lang="en-HK" dirty="0"/>
              <a:t>Understand the difficulty of your algorithms</a:t>
            </a:r>
          </a:p>
          <a:p>
            <a:pPr marL="0" indent="0">
              <a:buNone/>
            </a:pPr>
            <a:r>
              <a:rPr lang="en-HK" dirty="0"/>
              <a:t>   </a:t>
            </a:r>
            <a:r>
              <a:rPr lang="en-HK" dirty="0">
                <a:solidFill>
                  <a:srgbClr val="C00000"/>
                </a:solidFill>
              </a:rPr>
              <a:t>NP-complete or P?</a:t>
            </a:r>
          </a:p>
          <a:p>
            <a:pPr marL="0" indent="0">
              <a:buNone/>
            </a:pPr>
            <a:endParaRPr lang="en-HK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HK" dirty="0"/>
              <a:t>Start </a:t>
            </a:r>
            <a:r>
              <a:rPr lang="en-HK" dirty="0" smtClean="0"/>
              <a:t>with common/familiar </a:t>
            </a:r>
            <a:r>
              <a:rPr lang="en-HK" dirty="0"/>
              <a:t>techniques</a:t>
            </a:r>
          </a:p>
          <a:p>
            <a:pPr>
              <a:buFont typeface="Wingdings" pitchFamily="2" charset="2"/>
              <a:buChar char="Ø"/>
            </a:pPr>
            <a:r>
              <a:rPr lang="en-HK" dirty="0"/>
              <a:t>Prove your approximation ratios </a:t>
            </a:r>
          </a:p>
          <a:p>
            <a:pPr>
              <a:buFont typeface="Wingdings" pitchFamily="2" charset="2"/>
              <a:buChar char="Ø"/>
            </a:pPr>
            <a:r>
              <a:rPr lang="en-HK" dirty="0"/>
              <a:t>Is the approximation ratio tight for your algorithms?</a:t>
            </a:r>
          </a:p>
          <a:p>
            <a:pPr marL="0" indent="0">
              <a:buNone/>
            </a:pPr>
            <a:r>
              <a:rPr lang="en-HK" sz="2000" dirty="0">
                <a:solidFill>
                  <a:srgbClr val="C00000"/>
                </a:solidFill>
              </a:rPr>
              <a:t>Use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examples to prove your conjectures</a:t>
            </a:r>
            <a:endParaRPr lang="en-HK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HK" sz="2000" dirty="0">
                <a:solidFill>
                  <a:srgbClr val="C00000"/>
                </a:solidFill>
              </a:rPr>
              <a:t>Use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examples to disprove your conjectures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Improve your approximations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Find the limit/hardness of approximations 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634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D2A5-879D-EF4C-9C09-C54ED9A45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96" y="930113"/>
            <a:ext cx="10357349" cy="845004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Even though the DP algorithm is not polynomial, it can be transformed into a polynomial-time </a:t>
            </a:r>
            <a:r>
              <a:rPr lang="en-HK" b="1" dirty="0">
                <a:solidFill>
                  <a:srgbClr val="C00000"/>
                </a:solidFill>
              </a:rPr>
              <a:t>approximation algorithm </a:t>
            </a:r>
            <a:r>
              <a:rPr lang="en-HK" dirty="0"/>
              <a:t>with arbitrarily good </a:t>
            </a:r>
            <a:r>
              <a:rPr lang="en-HK" b="1" dirty="0">
                <a:solidFill>
                  <a:srgbClr val="C00000"/>
                </a:solidFill>
              </a:rPr>
              <a:t>approximation ratio</a:t>
            </a:r>
            <a:r>
              <a:rPr lang="en-HK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7AE69-8CB9-2242-8D0B-E721CDA0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B3941-FCE6-BF44-8E19-A9EAE027046C}"/>
              </a:ext>
            </a:extLst>
          </p:cNvPr>
          <p:cNvSpPr/>
          <p:nvPr/>
        </p:nvSpPr>
        <p:spPr>
          <a:xfrm>
            <a:off x="606075" y="341477"/>
            <a:ext cx="3410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400" b="1" dirty="0">
                <a:solidFill>
                  <a:srgbClr val="0070C0"/>
                </a:solidFill>
              </a:rPr>
              <a:t>Approximation Algorithm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FDD2A4A-588F-344A-83CA-441955A6A798}"/>
                  </a:ext>
                </a:extLst>
              </p:cNvPr>
              <p:cNvSpPr/>
              <p:nvPr/>
            </p:nvSpPr>
            <p:spPr>
              <a:xfrm>
                <a:off x="1615736" y="1695584"/>
                <a:ext cx="8560311" cy="2081170"/>
              </a:xfrm>
              <a:custGeom>
                <a:avLst/>
                <a:gdLst>
                  <a:gd name="connsiteX0" fmla="*/ 0 w 7933466"/>
                  <a:gd name="connsiteY0" fmla="*/ 348350 h 2090057"/>
                  <a:gd name="connsiteX1" fmla="*/ 348350 w 7933466"/>
                  <a:gd name="connsiteY1" fmla="*/ 0 h 2090057"/>
                  <a:gd name="connsiteX2" fmla="*/ 687921 w 7933466"/>
                  <a:gd name="connsiteY2" fmla="*/ 0 h 2090057"/>
                  <a:gd name="connsiteX3" fmla="*/ 1389331 w 7933466"/>
                  <a:gd name="connsiteY3" fmla="*/ 0 h 2090057"/>
                  <a:gd name="connsiteX4" fmla="*/ 1946005 w 7933466"/>
                  <a:gd name="connsiteY4" fmla="*/ 0 h 2090057"/>
                  <a:gd name="connsiteX5" fmla="*/ 2647415 w 7933466"/>
                  <a:gd name="connsiteY5" fmla="*/ 0 h 2090057"/>
                  <a:gd name="connsiteX6" fmla="*/ 3276457 w 7933466"/>
                  <a:gd name="connsiteY6" fmla="*/ 0 h 2090057"/>
                  <a:gd name="connsiteX7" fmla="*/ 3760764 w 7933466"/>
                  <a:gd name="connsiteY7" fmla="*/ 0 h 2090057"/>
                  <a:gd name="connsiteX8" fmla="*/ 4389805 w 7933466"/>
                  <a:gd name="connsiteY8" fmla="*/ 0 h 2090057"/>
                  <a:gd name="connsiteX9" fmla="*/ 4801744 w 7933466"/>
                  <a:gd name="connsiteY9" fmla="*/ 0 h 2090057"/>
                  <a:gd name="connsiteX10" fmla="*/ 5358419 w 7933466"/>
                  <a:gd name="connsiteY10" fmla="*/ 0 h 2090057"/>
                  <a:gd name="connsiteX11" fmla="*/ 5697990 w 7933466"/>
                  <a:gd name="connsiteY11" fmla="*/ 0 h 2090057"/>
                  <a:gd name="connsiteX12" fmla="*/ 6399400 w 7933466"/>
                  <a:gd name="connsiteY12" fmla="*/ 0 h 2090057"/>
                  <a:gd name="connsiteX13" fmla="*/ 6956074 w 7933466"/>
                  <a:gd name="connsiteY13" fmla="*/ 0 h 2090057"/>
                  <a:gd name="connsiteX14" fmla="*/ 7585116 w 7933466"/>
                  <a:gd name="connsiteY14" fmla="*/ 0 h 2090057"/>
                  <a:gd name="connsiteX15" fmla="*/ 7933466 w 7933466"/>
                  <a:gd name="connsiteY15" fmla="*/ 348350 h 2090057"/>
                  <a:gd name="connsiteX16" fmla="*/ 7933466 w 7933466"/>
                  <a:gd name="connsiteY16" fmla="*/ 826736 h 2090057"/>
                  <a:gd name="connsiteX17" fmla="*/ 7933466 w 7933466"/>
                  <a:gd name="connsiteY17" fmla="*/ 1305122 h 2090057"/>
                  <a:gd name="connsiteX18" fmla="*/ 7933466 w 7933466"/>
                  <a:gd name="connsiteY18" fmla="*/ 1741707 h 2090057"/>
                  <a:gd name="connsiteX19" fmla="*/ 7585116 w 7933466"/>
                  <a:gd name="connsiteY19" fmla="*/ 2090057 h 2090057"/>
                  <a:gd name="connsiteX20" fmla="*/ 6956074 w 7933466"/>
                  <a:gd name="connsiteY20" fmla="*/ 2090057 h 2090057"/>
                  <a:gd name="connsiteX21" fmla="*/ 6544135 w 7933466"/>
                  <a:gd name="connsiteY21" fmla="*/ 2090057 h 2090057"/>
                  <a:gd name="connsiteX22" fmla="*/ 5915093 w 7933466"/>
                  <a:gd name="connsiteY22" fmla="*/ 2090057 h 2090057"/>
                  <a:gd name="connsiteX23" fmla="*/ 5430786 w 7933466"/>
                  <a:gd name="connsiteY23" fmla="*/ 2090057 h 2090057"/>
                  <a:gd name="connsiteX24" fmla="*/ 5018847 w 7933466"/>
                  <a:gd name="connsiteY24" fmla="*/ 2090057 h 2090057"/>
                  <a:gd name="connsiteX25" fmla="*/ 4679276 w 7933466"/>
                  <a:gd name="connsiteY25" fmla="*/ 2090057 h 2090057"/>
                  <a:gd name="connsiteX26" fmla="*/ 4267337 w 7933466"/>
                  <a:gd name="connsiteY26" fmla="*/ 2090057 h 2090057"/>
                  <a:gd name="connsiteX27" fmla="*/ 3855398 w 7933466"/>
                  <a:gd name="connsiteY27" fmla="*/ 2090057 h 2090057"/>
                  <a:gd name="connsiteX28" fmla="*/ 3298724 w 7933466"/>
                  <a:gd name="connsiteY28" fmla="*/ 2090057 h 2090057"/>
                  <a:gd name="connsiteX29" fmla="*/ 2742050 w 7933466"/>
                  <a:gd name="connsiteY29" fmla="*/ 2090057 h 2090057"/>
                  <a:gd name="connsiteX30" fmla="*/ 2257743 w 7933466"/>
                  <a:gd name="connsiteY30" fmla="*/ 2090057 h 2090057"/>
                  <a:gd name="connsiteX31" fmla="*/ 1556333 w 7933466"/>
                  <a:gd name="connsiteY31" fmla="*/ 2090057 h 2090057"/>
                  <a:gd name="connsiteX32" fmla="*/ 1144394 w 7933466"/>
                  <a:gd name="connsiteY32" fmla="*/ 2090057 h 2090057"/>
                  <a:gd name="connsiteX33" fmla="*/ 348350 w 7933466"/>
                  <a:gd name="connsiteY33" fmla="*/ 2090057 h 2090057"/>
                  <a:gd name="connsiteX34" fmla="*/ 0 w 7933466"/>
                  <a:gd name="connsiteY34" fmla="*/ 1741707 h 2090057"/>
                  <a:gd name="connsiteX35" fmla="*/ 0 w 7933466"/>
                  <a:gd name="connsiteY35" fmla="*/ 1305122 h 2090057"/>
                  <a:gd name="connsiteX36" fmla="*/ 0 w 7933466"/>
                  <a:gd name="connsiteY36" fmla="*/ 882470 h 2090057"/>
                  <a:gd name="connsiteX37" fmla="*/ 0 w 7933466"/>
                  <a:gd name="connsiteY37" fmla="*/ 348350 h 209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33466" h="2090057" fill="none" extrusionOk="0">
                    <a:moveTo>
                      <a:pt x="0" y="348350"/>
                    </a:moveTo>
                    <a:cubicBezTo>
                      <a:pt x="18559" y="201324"/>
                      <a:pt x="178889" y="22681"/>
                      <a:pt x="348350" y="0"/>
                    </a:cubicBezTo>
                    <a:cubicBezTo>
                      <a:pt x="423364" y="-82"/>
                      <a:pt x="614579" y="39247"/>
                      <a:pt x="687921" y="0"/>
                    </a:cubicBezTo>
                    <a:cubicBezTo>
                      <a:pt x="761263" y="-39247"/>
                      <a:pt x="1125233" y="17819"/>
                      <a:pt x="1389331" y="0"/>
                    </a:cubicBezTo>
                    <a:cubicBezTo>
                      <a:pt x="1653429" y="-17819"/>
                      <a:pt x="1685735" y="2823"/>
                      <a:pt x="1946005" y="0"/>
                    </a:cubicBezTo>
                    <a:cubicBezTo>
                      <a:pt x="2206275" y="-2823"/>
                      <a:pt x="2347962" y="67540"/>
                      <a:pt x="2647415" y="0"/>
                    </a:cubicBezTo>
                    <a:cubicBezTo>
                      <a:pt x="2946868" y="-67540"/>
                      <a:pt x="3113045" y="18167"/>
                      <a:pt x="3276457" y="0"/>
                    </a:cubicBezTo>
                    <a:cubicBezTo>
                      <a:pt x="3439869" y="-18167"/>
                      <a:pt x="3640387" y="30802"/>
                      <a:pt x="3760764" y="0"/>
                    </a:cubicBezTo>
                    <a:cubicBezTo>
                      <a:pt x="3881141" y="-30802"/>
                      <a:pt x="4203009" y="61666"/>
                      <a:pt x="4389805" y="0"/>
                    </a:cubicBezTo>
                    <a:cubicBezTo>
                      <a:pt x="4576601" y="-61666"/>
                      <a:pt x="4659453" y="21894"/>
                      <a:pt x="4801744" y="0"/>
                    </a:cubicBezTo>
                    <a:cubicBezTo>
                      <a:pt x="4944035" y="-21894"/>
                      <a:pt x="5229052" y="65976"/>
                      <a:pt x="5358419" y="0"/>
                    </a:cubicBezTo>
                    <a:cubicBezTo>
                      <a:pt x="5487787" y="-65976"/>
                      <a:pt x="5611100" y="36099"/>
                      <a:pt x="5697990" y="0"/>
                    </a:cubicBezTo>
                    <a:cubicBezTo>
                      <a:pt x="5784880" y="-36099"/>
                      <a:pt x="6165159" y="16758"/>
                      <a:pt x="6399400" y="0"/>
                    </a:cubicBezTo>
                    <a:cubicBezTo>
                      <a:pt x="6633641" y="-16758"/>
                      <a:pt x="6714732" y="20033"/>
                      <a:pt x="6956074" y="0"/>
                    </a:cubicBezTo>
                    <a:cubicBezTo>
                      <a:pt x="7197416" y="-20033"/>
                      <a:pt x="7331713" y="56645"/>
                      <a:pt x="7585116" y="0"/>
                    </a:cubicBezTo>
                    <a:cubicBezTo>
                      <a:pt x="7784316" y="14535"/>
                      <a:pt x="7922644" y="200225"/>
                      <a:pt x="7933466" y="348350"/>
                    </a:cubicBezTo>
                    <a:cubicBezTo>
                      <a:pt x="7954457" y="529492"/>
                      <a:pt x="7887960" y="664772"/>
                      <a:pt x="7933466" y="826736"/>
                    </a:cubicBezTo>
                    <a:cubicBezTo>
                      <a:pt x="7978972" y="988700"/>
                      <a:pt x="7880096" y="1165002"/>
                      <a:pt x="7933466" y="1305122"/>
                    </a:cubicBezTo>
                    <a:cubicBezTo>
                      <a:pt x="7986836" y="1445242"/>
                      <a:pt x="7930080" y="1541636"/>
                      <a:pt x="7933466" y="1741707"/>
                    </a:cubicBezTo>
                    <a:cubicBezTo>
                      <a:pt x="7930439" y="1979898"/>
                      <a:pt x="7748038" y="2064231"/>
                      <a:pt x="7585116" y="2090057"/>
                    </a:cubicBezTo>
                    <a:cubicBezTo>
                      <a:pt x="7297954" y="2098122"/>
                      <a:pt x="7174826" y="2019472"/>
                      <a:pt x="6956074" y="2090057"/>
                    </a:cubicBezTo>
                    <a:cubicBezTo>
                      <a:pt x="6737322" y="2160642"/>
                      <a:pt x="6672211" y="2069324"/>
                      <a:pt x="6544135" y="2090057"/>
                    </a:cubicBezTo>
                    <a:cubicBezTo>
                      <a:pt x="6416059" y="2110790"/>
                      <a:pt x="6090588" y="2084910"/>
                      <a:pt x="5915093" y="2090057"/>
                    </a:cubicBezTo>
                    <a:cubicBezTo>
                      <a:pt x="5739598" y="2095204"/>
                      <a:pt x="5591151" y="2032621"/>
                      <a:pt x="5430786" y="2090057"/>
                    </a:cubicBezTo>
                    <a:cubicBezTo>
                      <a:pt x="5270421" y="2147493"/>
                      <a:pt x="5156787" y="2055222"/>
                      <a:pt x="5018847" y="2090057"/>
                    </a:cubicBezTo>
                    <a:cubicBezTo>
                      <a:pt x="4880907" y="2124892"/>
                      <a:pt x="4809986" y="2063903"/>
                      <a:pt x="4679276" y="2090057"/>
                    </a:cubicBezTo>
                    <a:cubicBezTo>
                      <a:pt x="4548566" y="2116211"/>
                      <a:pt x="4445863" y="2049075"/>
                      <a:pt x="4267337" y="2090057"/>
                    </a:cubicBezTo>
                    <a:cubicBezTo>
                      <a:pt x="4088811" y="2131039"/>
                      <a:pt x="4058044" y="2065124"/>
                      <a:pt x="3855398" y="2090057"/>
                    </a:cubicBezTo>
                    <a:cubicBezTo>
                      <a:pt x="3652752" y="2114990"/>
                      <a:pt x="3505399" y="2031751"/>
                      <a:pt x="3298724" y="2090057"/>
                    </a:cubicBezTo>
                    <a:cubicBezTo>
                      <a:pt x="3092049" y="2148363"/>
                      <a:pt x="2973901" y="2089890"/>
                      <a:pt x="2742050" y="2090057"/>
                    </a:cubicBezTo>
                    <a:cubicBezTo>
                      <a:pt x="2510199" y="2090224"/>
                      <a:pt x="2423413" y="2044976"/>
                      <a:pt x="2257743" y="2090057"/>
                    </a:cubicBezTo>
                    <a:cubicBezTo>
                      <a:pt x="2092073" y="2135138"/>
                      <a:pt x="1784288" y="2022856"/>
                      <a:pt x="1556333" y="2090057"/>
                    </a:cubicBezTo>
                    <a:cubicBezTo>
                      <a:pt x="1328378" y="2157258"/>
                      <a:pt x="1309507" y="2051498"/>
                      <a:pt x="1144394" y="2090057"/>
                    </a:cubicBezTo>
                    <a:cubicBezTo>
                      <a:pt x="979281" y="2128616"/>
                      <a:pt x="526202" y="2076853"/>
                      <a:pt x="348350" y="2090057"/>
                    </a:cubicBezTo>
                    <a:cubicBezTo>
                      <a:pt x="178261" y="2082225"/>
                      <a:pt x="9659" y="1910920"/>
                      <a:pt x="0" y="1741707"/>
                    </a:cubicBezTo>
                    <a:cubicBezTo>
                      <a:pt x="-4941" y="1531434"/>
                      <a:pt x="36436" y="1513727"/>
                      <a:pt x="0" y="1305122"/>
                    </a:cubicBezTo>
                    <a:cubicBezTo>
                      <a:pt x="-36436" y="1096517"/>
                      <a:pt x="9398" y="1017671"/>
                      <a:pt x="0" y="882470"/>
                    </a:cubicBezTo>
                    <a:cubicBezTo>
                      <a:pt x="-9398" y="747269"/>
                      <a:pt x="6972" y="486425"/>
                      <a:pt x="0" y="348350"/>
                    </a:cubicBezTo>
                    <a:close/>
                  </a:path>
                  <a:path w="7933466" h="2090057" stroke="0" extrusionOk="0">
                    <a:moveTo>
                      <a:pt x="0" y="348350"/>
                    </a:moveTo>
                    <a:cubicBezTo>
                      <a:pt x="-7517" y="151325"/>
                      <a:pt x="143617" y="4633"/>
                      <a:pt x="348350" y="0"/>
                    </a:cubicBezTo>
                    <a:cubicBezTo>
                      <a:pt x="638610" y="-6964"/>
                      <a:pt x="808664" y="29877"/>
                      <a:pt x="1049760" y="0"/>
                    </a:cubicBezTo>
                    <a:cubicBezTo>
                      <a:pt x="1290856" y="-29877"/>
                      <a:pt x="1340769" y="22770"/>
                      <a:pt x="1534066" y="0"/>
                    </a:cubicBezTo>
                    <a:cubicBezTo>
                      <a:pt x="1727363" y="-22770"/>
                      <a:pt x="1801736" y="32754"/>
                      <a:pt x="1946005" y="0"/>
                    </a:cubicBezTo>
                    <a:cubicBezTo>
                      <a:pt x="2090274" y="-32754"/>
                      <a:pt x="2372434" y="49291"/>
                      <a:pt x="2575047" y="0"/>
                    </a:cubicBezTo>
                    <a:cubicBezTo>
                      <a:pt x="2777660" y="-49291"/>
                      <a:pt x="2861720" y="54433"/>
                      <a:pt x="3059354" y="0"/>
                    </a:cubicBezTo>
                    <a:cubicBezTo>
                      <a:pt x="3256988" y="-54433"/>
                      <a:pt x="3616438" y="72943"/>
                      <a:pt x="3760764" y="0"/>
                    </a:cubicBezTo>
                    <a:cubicBezTo>
                      <a:pt x="3905090" y="-72943"/>
                      <a:pt x="4046662" y="41317"/>
                      <a:pt x="4172702" y="0"/>
                    </a:cubicBezTo>
                    <a:cubicBezTo>
                      <a:pt x="4298742" y="-41317"/>
                      <a:pt x="4662932" y="49696"/>
                      <a:pt x="4874112" y="0"/>
                    </a:cubicBezTo>
                    <a:cubicBezTo>
                      <a:pt x="5085292" y="-49696"/>
                      <a:pt x="5045990" y="11615"/>
                      <a:pt x="5213683" y="0"/>
                    </a:cubicBezTo>
                    <a:cubicBezTo>
                      <a:pt x="5381376" y="-11615"/>
                      <a:pt x="5496791" y="33941"/>
                      <a:pt x="5770358" y="0"/>
                    </a:cubicBezTo>
                    <a:cubicBezTo>
                      <a:pt x="6043925" y="-33941"/>
                      <a:pt x="6093849" y="49927"/>
                      <a:pt x="6327032" y="0"/>
                    </a:cubicBezTo>
                    <a:cubicBezTo>
                      <a:pt x="6560215" y="-49927"/>
                      <a:pt x="6682246" y="38184"/>
                      <a:pt x="6811339" y="0"/>
                    </a:cubicBezTo>
                    <a:cubicBezTo>
                      <a:pt x="6940432" y="-38184"/>
                      <a:pt x="7204763" y="27549"/>
                      <a:pt x="7585116" y="0"/>
                    </a:cubicBezTo>
                    <a:cubicBezTo>
                      <a:pt x="7803308" y="-32034"/>
                      <a:pt x="7913955" y="148419"/>
                      <a:pt x="7933466" y="348350"/>
                    </a:cubicBezTo>
                    <a:cubicBezTo>
                      <a:pt x="7937797" y="508106"/>
                      <a:pt x="7921760" y="620542"/>
                      <a:pt x="7933466" y="812802"/>
                    </a:cubicBezTo>
                    <a:cubicBezTo>
                      <a:pt x="7945172" y="1005062"/>
                      <a:pt x="7929488" y="1090064"/>
                      <a:pt x="7933466" y="1305122"/>
                    </a:cubicBezTo>
                    <a:cubicBezTo>
                      <a:pt x="7937444" y="1520180"/>
                      <a:pt x="7924884" y="1604973"/>
                      <a:pt x="7933466" y="1741707"/>
                    </a:cubicBezTo>
                    <a:cubicBezTo>
                      <a:pt x="7927442" y="1944865"/>
                      <a:pt x="7795001" y="2103059"/>
                      <a:pt x="7585116" y="2090057"/>
                    </a:cubicBezTo>
                    <a:cubicBezTo>
                      <a:pt x="7475626" y="2136789"/>
                      <a:pt x="7266158" y="2057502"/>
                      <a:pt x="7173177" y="2090057"/>
                    </a:cubicBezTo>
                    <a:cubicBezTo>
                      <a:pt x="7080196" y="2122612"/>
                      <a:pt x="6790480" y="2078051"/>
                      <a:pt x="6616503" y="2090057"/>
                    </a:cubicBezTo>
                    <a:cubicBezTo>
                      <a:pt x="6442526" y="2102063"/>
                      <a:pt x="6369104" y="2077345"/>
                      <a:pt x="6204564" y="2090057"/>
                    </a:cubicBezTo>
                    <a:cubicBezTo>
                      <a:pt x="6040024" y="2102769"/>
                      <a:pt x="5875737" y="2074503"/>
                      <a:pt x="5647889" y="2090057"/>
                    </a:cubicBezTo>
                    <a:cubicBezTo>
                      <a:pt x="5420042" y="2105611"/>
                      <a:pt x="5428328" y="2089892"/>
                      <a:pt x="5308318" y="2090057"/>
                    </a:cubicBezTo>
                    <a:cubicBezTo>
                      <a:pt x="5188308" y="2090222"/>
                      <a:pt x="5084285" y="2083281"/>
                      <a:pt x="4968747" y="2090057"/>
                    </a:cubicBezTo>
                    <a:cubicBezTo>
                      <a:pt x="4853209" y="2096833"/>
                      <a:pt x="4668492" y="2078860"/>
                      <a:pt x="4412072" y="2090057"/>
                    </a:cubicBezTo>
                    <a:cubicBezTo>
                      <a:pt x="4155652" y="2101254"/>
                      <a:pt x="4140307" y="2087487"/>
                      <a:pt x="4000133" y="2090057"/>
                    </a:cubicBezTo>
                    <a:cubicBezTo>
                      <a:pt x="3859959" y="2092627"/>
                      <a:pt x="3601910" y="2025366"/>
                      <a:pt x="3371091" y="2090057"/>
                    </a:cubicBezTo>
                    <a:cubicBezTo>
                      <a:pt x="3140272" y="2154748"/>
                      <a:pt x="3042708" y="2062631"/>
                      <a:pt x="2959153" y="2090057"/>
                    </a:cubicBezTo>
                    <a:cubicBezTo>
                      <a:pt x="2875598" y="2117483"/>
                      <a:pt x="2608007" y="2081056"/>
                      <a:pt x="2330111" y="2090057"/>
                    </a:cubicBezTo>
                    <a:cubicBezTo>
                      <a:pt x="2052215" y="2099058"/>
                      <a:pt x="2064003" y="2057019"/>
                      <a:pt x="1990539" y="2090057"/>
                    </a:cubicBezTo>
                    <a:cubicBezTo>
                      <a:pt x="1917075" y="2123095"/>
                      <a:pt x="1533533" y="2035952"/>
                      <a:pt x="1361497" y="2090057"/>
                    </a:cubicBezTo>
                    <a:cubicBezTo>
                      <a:pt x="1189461" y="2144162"/>
                      <a:pt x="1110382" y="2042129"/>
                      <a:pt x="949558" y="2090057"/>
                    </a:cubicBezTo>
                    <a:cubicBezTo>
                      <a:pt x="788734" y="2137985"/>
                      <a:pt x="487610" y="2049097"/>
                      <a:pt x="348350" y="2090057"/>
                    </a:cubicBezTo>
                    <a:cubicBezTo>
                      <a:pt x="162027" y="2063586"/>
                      <a:pt x="-43260" y="1932701"/>
                      <a:pt x="0" y="1741707"/>
                    </a:cubicBezTo>
                    <a:cubicBezTo>
                      <a:pt x="-42827" y="1639500"/>
                      <a:pt x="44009" y="1415776"/>
                      <a:pt x="0" y="1305122"/>
                    </a:cubicBezTo>
                    <a:cubicBezTo>
                      <a:pt x="-44009" y="1194469"/>
                      <a:pt x="6287" y="1062783"/>
                      <a:pt x="0" y="882470"/>
                    </a:cubicBezTo>
                    <a:cubicBezTo>
                      <a:pt x="-6287" y="702157"/>
                      <a:pt x="7952" y="549092"/>
                      <a:pt x="0" y="34835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70C0"/>
                    </a:solidFill>
                  </a:rPr>
                  <a:t>Definition</a:t>
                </a:r>
              </a:p>
              <a:p>
                <a:r>
                  <a:rPr lang="en-HK" sz="2000" dirty="0"/>
                  <a:t>For a </a:t>
                </a:r>
                <a:r>
                  <a:rPr lang="en-HK" sz="2000" dirty="0">
                    <a:solidFill>
                      <a:srgbClr val="C00000"/>
                    </a:solidFill>
                  </a:rPr>
                  <a:t>maximization</a:t>
                </a:r>
                <a:r>
                  <a:rPr lang="en-HK" sz="2000" dirty="0"/>
                  <a:t> problem, an algorithm is called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HK" sz="2000" dirty="0">
                    <a:solidFill>
                      <a:srgbClr val="0070C0"/>
                    </a:solidFill>
                  </a:rPr>
                  <a:t>-approximation </a:t>
                </a:r>
                <a:r>
                  <a:rPr lang="en-HK" sz="2000" dirty="0"/>
                  <a:t>if for any input, the algorithm returns a feasible solution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HK" sz="2000" dirty="0"/>
                  <a:t>where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HK" sz="2000" dirty="0"/>
                  <a:t> is an optimal solution, and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HK" sz="2000" dirty="0"/>
                  <a:t> evaluates the quality of the solution.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FDD2A4A-588F-344A-83CA-441955A6A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36" y="1695584"/>
                <a:ext cx="8560311" cy="2081170"/>
              </a:xfrm>
              <a:custGeom>
                <a:avLst/>
                <a:gdLst>
                  <a:gd name="connsiteX0" fmla="*/ 0 w 7933466"/>
                  <a:gd name="connsiteY0" fmla="*/ 348350 h 2090057"/>
                  <a:gd name="connsiteX1" fmla="*/ 348350 w 7933466"/>
                  <a:gd name="connsiteY1" fmla="*/ 0 h 2090057"/>
                  <a:gd name="connsiteX2" fmla="*/ 687921 w 7933466"/>
                  <a:gd name="connsiteY2" fmla="*/ 0 h 2090057"/>
                  <a:gd name="connsiteX3" fmla="*/ 1389331 w 7933466"/>
                  <a:gd name="connsiteY3" fmla="*/ 0 h 2090057"/>
                  <a:gd name="connsiteX4" fmla="*/ 1946005 w 7933466"/>
                  <a:gd name="connsiteY4" fmla="*/ 0 h 2090057"/>
                  <a:gd name="connsiteX5" fmla="*/ 2647415 w 7933466"/>
                  <a:gd name="connsiteY5" fmla="*/ 0 h 2090057"/>
                  <a:gd name="connsiteX6" fmla="*/ 3276457 w 7933466"/>
                  <a:gd name="connsiteY6" fmla="*/ 0 h 2090057"/>
                  <a:gd name="connsiteX7" fmla="*/ 3760764 w 7933466"/>
                  <a:gd name="connsiteY7" fmla="*/ 0 h 2090057"/>
                  <a:gd name="connsiteX8" fmla="*/ 4389805 w 7933466"/>
                  <a:gd name="connsiteY8" fmla="*/ 0 h 2090057"/>
                  <a:gd name="connsiteX9" fmla="*/ 4801744 w 7933466"/>
                  <a:gd name="connsiteY9" fmla="*/ 0 h 2090057"/>
                  <a:gd name="connsiteX10" fmla="*/ 5358419 w 7933466"/>
                  <a:gd name="connsiteY10" fmla="*/ 0 h 2090057"/>
                  <a:gd name="connsiteX11" fmla="*/ 5697990 w 7933466"/>
                  <a:gd name="connsiteY11" fmla="*/ 0 h 2090057"/>
                  <a:gd name="connsiteX12" fmla="*/ 6399400 w 7933466"/>
                  <a:gd name="connsiteY12" fmla="*/ 0 h 2090057"/>
                  <a:gd name="connsiteX13" fmla="*/ 6956074 w 7933466"/>
                  <a:gd name="connsiteY13" fmla="*/ 0 h 2090057"/>
                  <a:gd name="connsiteX14" fmla="*/ 7585116 w 7933466"/>
                  <a:gd name="connsiteY14" fmla="*/ 0 h 2090057"/>
                  <a:gd name="connsiteX15" fmla="*/ 7933466 w 7933466"/>
                  <a:gd name="connsiteY15" fmla="*/ 348350 h 2090057"/>
                  <a:gd name="connsiteX16" fmla="*/ 7933466 w 7933466"/>
                  <a:gd name="connsiteY16" fmla="*/ 826736 h 2090057"/>
                  <a:gd name="connsiteX17" fmla="*/ 7933466 w 7933466"/>
                  <a:gd name="connsiteY17" fmla="*/ 1305122 h 2090057"/>
                  <a:gd name="connsiteX18" fmla="*/ 7933466 w 7933466"/>
                  <a:gd name="connsiteY18" fmla="*/ 1741707 h 2090057"/>
                  <a:gd name="connsiteX19" fmla="*/ 7585116 w 7933466"/>
                  <a:gd name="connsiteY19" fmla="*/ 2090057 h 2090057"/>
                  <a:gd name="connsiteX20" fmla="*/ 6956074 w 7933466"/>
                  <a:gd name="connsiteY20" fmla="*/ 2090057 h 2090057"/>
                  <a:gd name="connsiteX21" fmla="*/ 6544135 w 7933466"/>
                  <a:gd name="connsiteY21" fmla="*/ 2090057 h 2090057"/>
                  <a:gd name="connsiteX22" fmla="*/ 5915093 w 7933466"/>
                  <a:gd name="connsiteY22" fmla="*/ 2090057 h 2090057"/>
                  <a:gd name="connsiteX23" fmla="*/ 5430786 w 7933466"/>
                  <a:gd name="connsiteY23" fmla="*/ 2090057 h 2090057"/>
                  <a:gd name="connsiteX24" fmla="*/ 5018847 w 7933466"/>
                  <a:gd name="connsiteY24" fmla="*/ 2090057 h 2090057"/>
                  <a:gd name="connsiteX25" fmla="*/ 4679276 w 7933466"/>
                  <a:gd name="connsiteY25" fmla="*/ 2090057 h 2090057"/>
                  <a:gd name="connsiteX26" fmla="*/ 4267337 w 7933466"/>
                  <a:gd name="connsiteY26" fmla="*/ 2090057 h 2090057"/>
                  <a:gd name="connsiteX27" fmla="*/ 3855398 w 7933466"/>
                  <a:gd name="connsiteY27" fmla="*/ 2090057 h 2090057"/>
                  <a:gd name="connsiteX28" fmla="*/ 3298724 w 7933466"/>
                  <a:gd name="connsiteY28" fmla="*/ 2090057 h 2090057"/>
                  <a:gd name="connsiteX29" fmla="*/ 2742050 w 7933466"/>
                  <a:gd name="connsiteY29" fmla="*/ 2090057 h 2090057"/>
                  <a:gd name="connsiteX30" fmla="*/ 2257743 w 7933466"/>
                  <a:gd name="connsiteY30" fmla="*/ 2090057 h 2090057"/>
                  <a:gd name="connsiteX31" fmla="*/ 1556333 w 7933466"/>
                  <a:gd name="connsiteY31" fmla="*/ 2090057 h 2090057"/>
                  <a:gd name="connsiteX32" fmla="*/ 1144394 w 7933466"/>
                  <a:gd name="connsiteY32" fmla="*/ 2090057 h 2090057"/>
                  <a:gd name="connsiteX33" fmla="*/ 348350 w 7933466"/>
                  <a:gd name="connsiteY33" fmla="*/ 2090057 h 2090057"/>
                  <a:gd name="connsiteX34" fmla="*/ 0 w 7933466"/>
                  <a:gd name="connsiteY34" fmla="*/ 1741707 h 2090057"/>
                  <a:gd name="connsiteX35" fmla="*/ 0 w 7933466"/>
                  <a:gd name="connsiteY35" fmla="*/ 1305122 h 2090057"/>
                  <a:gd name="connsiteX36" fmla="*/ 0 w 7933466"/>
                  <a:gd name="connsiteY36" fmla="*/ 882470 h 2090057"/>
                  <a:gd name="connsiteX37" fmla="*/ 0 w 7933466"/>
                  <a:gd name="connsiteY37" fmla="*/ 348350 h 209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33466" h="2090057" fill="none" extrusionOk="0">
                    <a:moveTo>
                      <a:pt x="0" y="348350"/>
                    </a:moveTo>
                    <a:cubicBezTo>
                      <a:pt x="18559" y="201324"/>
                      <a:pt x="178889" y="22681"/>
                      <a:pt x="348350" y="0"/>
                    </a:cubicBezTo>
                    <a:cubicBezTo>
                      <a:pt x="423364" y="-82"/>
                      <a:pt x="614579" y="39247"/>
                      <a:pt x="687921" y="0"/>
                    </a:cubicBezTo>
                    <a:cubicBezTo>
                      <a:pt x="761263" y="-39247"/>
                      <a:pt x="1125233" y="17819"/>
                      <a:pt x="1389331" y="0"/>
                    </a:cubicBezTo>
                    <a:cubicBezTo>
                      <a:pt x="1653429" y="-17819"/>
                      <a:pt x="1685735" y="2823"/>
                      <a:pt x="1946005" y="0"/>
                    </a:cubicBezTo>
                    <a:cubicBezTo>
                      <a:pt x="2206275" y="-2823"/>
                      <a:pt x="2347962" y="67540"/>
                      <a:pt x="2647415" y="0"/>
                    </a:cubicBezTo>
                    <a:cubicBezTo>
                      <a:pt x="2946868" y="-67540"/>
                      <a:pt x="3113045" y="18167"/>
                      <a:pt x="3276457" y="0"/>
                    </a:cubicBezTo>
                    <a:cubicBezTo>
                      <a:pt x="3439869" y="-18167"/>
                      <a:pt x="3640387" y="30802"/>
                      <a:pt x="3760764" y="0"/>
                    </a:cubicBezTo>
                    <a:cubicBezTo>
                      <a:pt x="3881141" y="-30802"/>
                      <a:pt x="4203009" y="61666"/>
                      <a:pt x="4389805" y="0"/>
                    </a:cubicBezTo>
                    <a:cubicBezTo>
                      <a:pt x="4576601" y="-61666"/>
                      <a:pt x="4659453" y="21894"/>
                      <a:pt x="4801744" y="0"/>
                    </a:cubicBezTo>
                    <a:cubicBezTo>
                      <a:pt x="4944035" y="-21894"/>
                      <a:pt x="5229052" y="65976"/>
                      <a:pt x="5358419" y="0"/>
                    </a:cubicBezTo>
                    <a:cubicBezTo>
                      <a:pt x="5487787" y="-65976"/>
                      <a:pt x="5611100" y="36099"/>
                      <a:pt x="5697990" y="0"/>
                    </a:cubicBezTo>
                    <a:cubicBezTo>
                      <a:pt x="5784880" y="-36099"/>
                      <a:pt x="6165159" y="16758"/>
                      <a:pt x="6399400" y="0"/>
                    </a:cubicBezTo>
                    <a:cubicBezTo>
                      <a:pt x="6633641" y="-16758"/>
                      <a:pt x="6714732" y="20033"/>
                      <a:pt x="6956074" y="0"/>
                    </a:cubicBezTo>
                    <a:cubicBezTo>
                      <a:pt x="7197416" y="-20033"/>
                      <a:pt x="7331713" y="56645"/>
                      <a:pt x="7585116" y="0"/>
                    </a:cubicBezTo>
                    <a:cubicBezTo>
                      <a:pt x="7784316" y="14535"/>
                      <a:pt x="7922644" y="200225"/>
                      <a:pt x="7933466" y="348350"/>
                    </a:cubicBezTo>
                    <a:cubicBezTo>
                      <a:pt x="7954457" y="529492"/>
                      <a:pt x="7887960" y="664772"/>
                      <a:pt x="7933466" y="826736"/>
                    </a:cubicBezTo>
                    <a:cubicBezTo>
                      <a:pt x="7978972" y="988700"/>
                      <a:pt x="7880096" y="1165002"/>
                      <a:pt x="7933466" y="1305122"/>
                    </a:cubicBezTo>
                    <a:cubicBezTo>
                      <a:pt x="7986836" y="1445242"/>
                      <a:pt x="7930080" y="1541636"/>
                      <a:pt x="7933466" y="1741707"/>
                    </a:cubicBezTo>
                    <a:cubicBezTo>
                      <a:pt x="7930439" y="1979898"/>
                      <a:pt x="7748038" y="2064231"/>
                      <a:pt x="7585116" y="2090057"/>
                    </a:cubicBezTo>
                    <a:cubicBezTo>
                      <a:pt x="7297954" y="2098122"/>
                      <a:pt x="7174826" y="2019472"/>
                      <a:pt x="6956074" y="2090057"/>
                    </a:cubicBezTo>
                    <a:cubicBezTo>
                      <a:pt x="6737322" y="2160642"/>
                      <a:pt x="6672211" y="2069324"/>
                      <a:pt x="6544135" y="2090057"/>
                    </a:cubicBezTo>
                    <a:cubicBezTo>
                      <a:pt x="6416059" y="2110790"/>
                      <a:pt x="6090588" y="2084910"/>
                      <a:pt x="5915093" y="2090057"/>
                    </a:cubicBezTo>
                    <a:cubicBezTo>
                      <a:pt x="5739598" y="2095204"/>
                      <a:pt x="5591151" y="2032621"/>
                      <a:pt x="5430786" y="2090057"/>
                    </a:cubicBezTo>
                    <a:cubicBezTo>
                      <a:pt x="5270421" y="2147493"/>
                      <a:pt x="5156787" y="2055222"/>
                      <a:pt x="5018847" y="2090057"/>
                    </a:cubicBezTo>
                    <a:cubicBezTo>
                      <a:pt x="4880907" y="2124892"/>
                      <a:pt x="4809986" y="2063903"/>
                      <a:pt x="4679276" y="2090057"/>
                    </a:cubicBezTo>
                    <a:cubicBezTo>
                      <a:pt x="4548566" y="2116211"/>
                      <a:pt x="4445863" y="2049075"/>
                      <a:pt x="4267337" y="2090057"/>
                    </a:cubicBezTo>
                    <a:cubicBezTo>
                      <a:pt x="4088811" y="2131039"/>
                      <a:pt x="4058044" y="2065124"/>
                      <a:pt x="3855398" y="2090057"/>
                    </a:cubicBezTo>
                    <a:cubicBezTo>
                      <a:pt x="3652752" y="2114990"/>
                      <a:pt x="3505399" y="2031751"/>
                      <a:pt x="3298724" y="2090057"/>
                    </a:cubicBezTo>
                    <a:cubicBezTo>
                      <a:pt x="3092049" y="2148363"/>
                      <a:pt x="2973901" y="2089890"/>
                      <a:pt x="2742050" y="2090057"/>
                    </a:cubicBezTo>
                    <a:cubicBezTo>
                      <a:pt x="2510199" y="2090224"/>
                      <a:pt x="2423413" y="2044976"/>
                      <a:pt x="2257743" y="2090057"/>
                    </a:cubicBezTo>
                    <a:cubicBezTo>
                      <a:pt x="2092073" y="2135138"/>
                      <a:pt x="1784288" y="2022856"/>
                      <a:pt x="1556333" y="2090057"/>
                    </a:cubicBezTo>
                    <a:cubicBezTo>
                      <a:pt x="1328378" y="2157258"/>
                      <a:pt x="1309507" y="2051498"/>
                      <a:pt x="1144394" y="2090057"/>
                    </a:cubicBezTo>
                    <a:cubicBezTo>
                      <a:pt x="979281" y="2128616"/>
                      <a:pt x="526202" y="2076853"/>
                      <a:pt x="348350" y="2090057"/>
                    </a:cubicBezTo>
                    <a:cubicBezTo>
                      <a:pt x="178261" y="2082225"/>
                      <a:pt x="9659" y="1910920"/>
                      <a:pt x="0" y="1741707"/>
                    </a:cubicBezTo>
                    <a:cubicBezTo>
                      <a:pt x="-4941" y="1531434"/>
                      <a:pt x="36436" y="1513727"/>
                      <a:pt x="0" y="1305122"/>
                    </a:cubicBezTo>
                    <a:cubicBezTo>
                      <a:pt x="-36436" y="1096517"/>
                      <a:pt x="9398" y="1017671"/>
                      <a:pt x="0" y="882470"/>
                    </a:cubicBezTo>
                    <a:cubicBezTo>
                      <a:pt x="-9398" y="747269"/>
                      <a:pt x="6972" y="486425"/>
                      <a:pt x="0" y="348350"/>
                    </a:cubicBezTo>
                    <a:close/>
                  </a:path>
                  <a:path w="7933466" h="2090057" stroke="0" extrusionOk="0">
                    <a:moveTo>
                      <a:pt x="0" y="348350"/>
                    </a:moveTo>
                    <a:cubicBezTo>
                      <a:pt x="-7517" y="151325"/>
                      <a:pt x="143617" y="4633"/>
                      <a:pt x="348350" y="0"/>
                    </a:cubicBezTo>
                    <a:cubicBezTo>
                      <a:pt x="638610" y="-6964"/>
                      <a:pt x="808664" y="29877"/>
                      <a:pt x="1049760" y="0"/>
                    </a:cubicBezTo>
                    <a:cubicBezTo>
                      <a:pt x="1290856" y="-29877"/>
                      <a:pt x="1340769" y="22770"/>
                      <a:pt x="1534066" y="0"/>
                    </a:cubicBezTo>
                    <a:cubicBezTo>
                      <a:pt x="1727363" y="-22770"/>
                      <a:pt x="1801736" y="32754"/>
                      <a:pt x="1946005" y="0"/>
                    </a:cubicBezTo>
                    <a:cubicBezTo>
                      <a:pt x="2090274" y="-32754"/>
                      <a:pt x="2372434" y="49291"/>
                      <a:pt x="2575047" y="0"/>
                    </a:cubicBezTo>
                    <a:cubicBezTo>
                      <a:pt x="2777660" y="-49291"/>
                      <a:pt x="2861720" y="54433"/>
                      <a:pt x="3059354" y="0"/>
                    </a:cubicBezTo>
                    <a:cubicBezTo>
                      <a:pt x="3256988" y="-54433"/>
                      <a:pt x="3616438" y="72943"/>
                      <a:pt x="3760764" y="0"/>
                    </a:cubicBezTo>
                    <a:cubicBezTo>
                      <a:pt x="3905090" y="-72943"/>
                      <a:pt x="4046662" y="41317"/>
                      <a:pt x="4172702" y="0"/>
                    </a:cubicBezTo>
                    <a:cubicBezTo>
                      <a:pt x="4298742" y="-41317"/>
                      <a:pt x="4662932" y="49696"/>
                      <a:pt x="4874112" y="0"/>
                    </a:cubicBezTo>
                    <a:cubicBezTo>
                      <a:pt x="5085292" y="-49696"/>
                      <a:pt x="5045990" y="11615"/>
                      <a:pt x="5213683" y="0"/>
                    </a:cubicBezTo>
                    <a:cubicBezTo>
                      <a:pt x="5381376" y="-11615"/>
                      <a:pt x="5496791" y="33941"/>
                      <a:pt x="5770358" y="0"/>
                    </a:cubicBezTo>
                    <a:cubicBezTo>
                      <a:pt x="6043925" y="-33941"/>
                      <a:pt x="6093849" y="49927"/>
                      <a:pt x="6327032" y="0"/>
                    </a:cubicBezTo>
                    <a:cubicBezTo>
                      <a:pt x="6560215" y="-49927"/>
                      <a:pt x="6682246" y="38184"/>
                      <a:pt x="6811339" y="0"/>
                    </a:cubicBezTo>
                    <a:cubicBezTo>
                      <a:pt x="6940432" y="-38184"/>
                      <a:pt x="7204763" y="27549"/>
                      <a:pt x="7585116" y="0"/>
                    </a:cubicBezTo>
                    <a:cubicBezTo>
                      <a:pt x="7803308" y="-32034"/>
                      <a:pt x="7913955" y="148419"/>
                      <a:pt x="7933466" y="348350"/>
                    </a:cubicBezTo>
                    <a:cubicBezTo>
                      <a:pt x="7937797" y="508106"/>
                      <a:pt x="7921760" y="620542"/>
                      <a:pt x="7933466" y="812802"/>
                    </a:cubicBezTo>
                    <a:cubicBezTo>
                      <a:pt x="7945172" y="1005062"/>
                      <a:pt x="7929488" y="1090064"/>
                      <a:pt x="7933466" y="1305122"/>
                    </a:cubicBezTo>
                    <a:cubicBezTo>
                      <a:pt x="7937444" y="1520180"/>
                      <a:pt x="7924884" y="1604973"/>
                      <a:pt x="7933466" y="1741707"/>
                    </a:cubicBezTo>
                    <a:cubicBezTo>
                      <a:pt x="7927442" y="1944865"/>
                      <a:pt x="7795001" y="2103059"/>
                      <a:pt x="7585116" y="2090057"/>
                    </a:cubicBezTo>
                    <a:cubicBezTo>
                      <a:pt x="7475626" y="2136789"/>
                      <a:pt x="7266158" y="2057502"/>
                      <a:pt x="7173177" y="2090057"/>
                    </a:cubicBezTo>
                    <a:cubicBezTo>
                      <a:pt x="7080196" y="2122612"/>
                      <a:pt x="6790480" y="2078051"/>
                      <a:pt x="6616503" y="2090057"/>
                    </a:cubicBezTo>
                    <a:cubicBezTo>
                      <a:pt x="6442526" y="2102063"/>
                      <a:pt x="6369104" y="2077345"/>
                      <a:pt x="6204564" y="2090057"/>
                    </a:cubicBezTo>
                    <a:cubicBezTo>
                      <a:pt x="6040024" y="2102769"/>
                      <a:pt x="5875737" y="2074503"/>
                      <a:pt x="5647889" y="2090057"/>
                    </a:cubicBezTo>
                    <a:cubicBezTo>
                      <a:pt x="5420042" y="2105611"/>
                      <a:pt x="5428328" y="2089892"/>
                      <a:pt x="5308318" y="2090057"/>
                    </a:cubicBezTo>
                    <a:cubicBezTo>
                      <a:pt x="5188308" y="2090222"/>
                      <a:pt x="5084285" y="2083281"/>
                      <a:pt x="4968747" y="2090057"/>
                    </a:cubicBezTo>
                    <a:cubicBezTo>
                      <a:pt x="4853209" y="2096833"/>
                      <a:pt x="4668492" y="2078860"/>
                      <a:pt x="4412072" y="2090057"/>
                    </a:cubicBezTo>
                    <a:cubicBezTo>
                      <a:pt x="4155652" y="2101254"/>
                      <a:pt x="4140307" y="2087487"/>
                      <a:pt x="4000133" y="2090057"/>
                    </a:cubicBezTo>
                    <a:cubicBezTo>
                      <a:pt x="3859959" y="2092627"/>
                      <a:pt x="3601910" y="2025366"/>
                      <a:pt x="3371091" y="2090057"/>
                    </a:cubicBezTo>
                    <a:cubicBezTo>
                      <a:pt x="3140272" y="2154748"/>
                      <a:pt x="3042708" y="2062631"/>
                      <a:pt x="2959153" y="2090057"/>
                    </a:cubicBezTo>
                    <a:cubicBezTo>
                      <a:pt x="2875598" y="2117483"/>
                      <a:pt x="2608007" y="2081056"/>
                      <a:pt x="2330111" y="2090057"/>
                    </a:cubicBezTo>
                    <a:cubicBezTo>
                      <a:pt x="2052215" y="2099058"/>
                      <a:pt x="2064003" y="2057019"/>
                      <a:pt x="1990539" y="2090057"/>
                    </a:cubicBezTo>
                    <a:cubicBezTo>
                      <a:pt x="1917075" y="2123095"/>
                      <a:pt x="1533533" y="2035952"/>
                      <a:pt x="1361497" y="2090057"/>
                    </a:cubicBezTo>
                    <a:cubicBezTo>
                      <a:pt x="1189461" y="2144162"/>
                      <a:pt x="1110382" y="2042129"/>
                      <a:pt x="949558" y="2090057"/>
                    </a:cubicBezTo>
                    <a:cubicBezTo>
                      <a:pt x="788734" y="2137985"/>
                      <a:pt x="487610" y="2049097"/>
                      <a:pt x="348350" y="2090057"/>
                    </a:cubicBezTo>
                    <a:cubicBezTo>
                      <a:pt x="162027" y="2063586"/>
                      <a:pt x="-43260" y="1932701"/>
                      <a:pt x="0" y="1741707"/>
                    </a:cubicBezTo>
                    <a:cubicBezTo>
                      <a:pt x="-42827" y="1639500"/>
                      <a:pt x="44009" y="1415776"/>
                      <a:pt x="0" y="1305122"/>
                    </a:cubicBezTo>
                    <a:cubicBezTo>
                      <a:pt x="-44009" y="1194469"/>
                      <a:pt x="6287" y="1062783"/>
                      <a:pt x="0" y="882470"/>
                    </a:cubicBezTo>
                    <a:cubicBezTo>
                      <a:pt x="-6287" y="702157"/>
                      <a:pt x="7952" y="549092"/>
                      <a:pt x="0" y="34835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24" b="-282"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xmlns="" xmlns:a14="http://schemas.microsoft.com/office/drawing/2010/main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34354D-267F-334F-AF59-77E1C1607D72}"/>
                  </a:ext>
                </a:extLst>
              </p:cNvPr>
              <p:cNvSpPr/>
              <p:nvPr/>
            </p:nvSpPr>
            <p:spPr>
              <a:xfrm>
                <a:off x="634296" y="3853830"/>
                <a:ext cx="8675866" cy="2418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HK" sz="2000" b="1" dirty="0">
                    <a:solidFill>
                      <a:srgbClr val="0070C0"/>
                    </a:solidFill>
                  </a:rPr>
                  <a:t>Polynomial-time approximation scheme (PTAS) for Knapsack</a:t>
                </a:r>
                <a:endParaRPr lang="en-HK" sz="2000" b="1" dirty="0">
                  <a:solidFill>
                    <a:srgbClr val="0070C0"/>
                  </a:solidFill>
                  <a:effectLst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Computes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HK" sz="2000" dirty="0"/>
                  <a:t> for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2000" dirty="0"/>
                  <a:t> and </a:t>
                </a:r>
                <a14:m>
                  <m:oMath xmlns:m="http://schemas.openxmlformats.org/officeDocument/2006/math">
                    <m:r>
                      <a:rPr lang="en-HK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∈{0,1,⋯,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sz="2000" dirty="0"/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HK" sz="2000" dirty="0">
                    <a:effectLst/>
                  </a:rPr>
                  <a:t> be a sufficiently small constant.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sz="2000" dirty="0">
                    <a:effectLst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HK" sz="2000" dirty="0">
                    <a:effectLst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sz="2000" dirty="0">
                    <a:effectLst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Run the DP algorithm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⋯,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34354D-267F-334F-AF59-77E1C1607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6" y="3853830"/>
                <a:ext cx="8675866" cy="2418804"/>
              </a:xfrm>
              <a:prstGeom prst="rect">
                <a:avLst/>
              </a:prstGeom>
              <a:blipFill>
                <a:blip r:embed="rId4"/>
                <a:stretch>
                  <a:fillRect l="-585"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F0A2792-5405-A640-A188-7BACF45C3821}"/>
              </a:ext>
            </a:extLst>
          </p:cNvPr>
          <p:cNvSpPr txBox="1"/>
          <p:nvPr/>
        </p:nvSpPr>
        <p:spPr>
          <a:xfrm>
            <a:off x="5812971" y="29754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F0821F-9AF6-8C4F-BC78-D43BED8A2788}"/>
                  </a:ext>
                </a:extLst>
              </p:cNvPr>
              <p:cNvSpPr txBox="1"/>
              <p:nvPr/>
            </p:nvSpPr>
            <p:spPr>
              <a:xfrm>
                <a:off x="6628213" y="4305281"/>
                <a:ext cx="492949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Increase by 1 in each step.</a:t>
                </a:r>
              </a:p>
              <a:p>
                <a:r>
                  <a:rPr lang="en-US" sz="2000" dirty="0"/>
                  <a:t>How about skipping some?</a:t>
                </a:r>
                <a:r>
                  <a:rPr lang="zh-CN" altLang="en-US" sz="2000" dirty="0"/>
                  <a:t> </a:t>
                </a:r>
                <a:r>
                  <a:rPr lang="en-US" sz="2000" dirty="0"/>
                  <a:t>Increase by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F0821F-9AF6-8C4F-BC78-D43BED8A2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213" y="4305281"/>
                <a:ext cx="4929491" cy="707886"/>
              </a:xfrm>
              <a:prstGeom prst="rect">
                <a:avLst/>
              </a:prstGeom>
              <a:blipFill>
                <a:blip r:embed="rId5"/>
                <a:stretch>
                  <a:fillRect l="-1282" t="-3509" r="-25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DC01153-7529-3647-915A-532A8CC8A5BE}"/>
                  </a:ext>
                </a:extLst>
              </p:cNvPr>
              <p:cNvSpPr/>
              <p:nvPr/>
            </p:nvSpPr>
            <p:spPr>
              <a:xfrm>
                <a:off x="7170581" y="5090244"/>
                <a:ext cx="1263231" cy="620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DC01153-7529-3647-915A-532A8CC8A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81" y="5090244"/>
                <a:ext cx="1263231" cy="620811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565D4A-DED3-FB44-80FF-28A68ED306E1}"/>
                  </a:ext>
                </a:extLst>
              </p:cNvPr>
              <p:cNvSpPr/>
              <p:nvPr/>
            </p:nvSpPr>
            <p:spPr>
              <a:xfrm>
                <a:off x="8247821" y="5058058"/>
                <a:ext cx="2653740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565D4A-DED3-FB44-80FF-28A68ED30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821" y="5058058"/>
                <a:ext cx="2653740" cy="648191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629597-BA6D-C54F-95AD-CAE5F5962393}"/>
              </a:ext>
            </a:extLst>
          </p:cNvPr>
          <p:cNvCxnSpPr>
            <a:cxnSpLocks/>
          </p:cNvCxnSpPr>
          <p:nvPr/>
        </p:nvCxnSpPr>
        <p:spPr>
          <a:xfrm>
            <a:off x="6081486" y="4528594"/>
            <a:ext cx="418899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8CCAECF-3103-6A43-9902-47BB6F6081E2}"/>
              </a:ext>
            </a:extLst>
          </p:cNvPr>
          <p:cNvSpPr/>
          <p:nvPr/>
        </p:nvSpPr>
        <p:spPr>
          <a:xfrm>
            <a:off x="6815556" y="5998641"/>
            <a:ext cx="4554803" cy="6481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far away from the optimal solution?</a:t>
            </a:r>
          </a:p>
        </p:txBody>
      </p:sp>
    </p:spTree>
    <p:extLst>
      <p:ext uri="{BB962C8B-B14F-4D97-AF65-F5344CB8AC3E}">
        <p14:creationId xmlns:p14="http://schemas.microsoft.com/office/powerpoint/2010/main" val="2824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1D7AB8-E7DF-2244-B3DD-368D92BF3A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107" y="1205966"/>
                <a:ext cx="9810604" cy="1174132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be the solution returned by the algorithm (regarding </a:t>
                </a:r>
                <a:r>
                  <a:rPr lang="en-US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𝑣’(⋅)</a:t>
                </a:r>
                <a:r>
                  <a:rPr lang="en-US" dirty="0"/>
                  <a:t>).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be the optimal solution (regarding </a:t>
                </a:r>
                <a:r>
                  <a:rPr lang="en-US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𝑣(⋅)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1D7AB8-E7DF-2244-B3DD-368D92BF3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107" y="1205966"/>
                <a:ext cx="9810604" cy="1174132"/>
              </a:xfrm>
              <a:blipFill>
                <a:blip r:embed="rId2"/>
                <a:stretch>
                  <a:fillRect l="-129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B5570-EA3B-F84F-B09D-4B65CD2E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35490-890B-1E42-989A-CD69A74C5BC0}"/>
              </a:ext>
            </a:extLst>
          </p:cNvPr>
          <p:cNvSpPr txBox="1"/>
          <p:nvPr/>
        </p:nvSpPr>
        <p:spPr>
          <a:xfrm>
            <a:off x="653143" y="449944"/>
            <a:ext cx="3197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Approximation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11AF6-3044-FE46-B181-78D7958C5877}"/>
                  </a:ext>
                </a:extLst>
              </p:cNvPr>
              <p:cNvSpPr txBox="1"/>
              <p:nvPr/>
            </p:nvSpPr>
            <p:spPr>
              <a:xfrm>
                <a:off x="940089" y="3746487"/>
                <a:ext cx="5703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11AF6-3044-FE46-B181-78D7958C5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9" y="3746487"/>
                <a:ext cx="570349" cy="307777"/>
              </a:xfrm>
              <a:prstGeom prst="rect">
                <a:avLst/>
              </a:prstGeom>
              <a:blipFill>
                <a:blip r:embed="rId3"/>
                <a:stretch>
                  <a:fillRect l="-4255" r="-1276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278F8-34BA-E74B-ABA8-8ACE13DFF033}"/>
                  </a:ext>
                </a:extLst>
              </p:cNvPr>
              <p:cNvSpPr txBox="1"/>
              <p:nvPr/>
            </p:nvSpPr>
            <p:spPr>
              <a:xfrm>
                <a:off x="1510438" y="3749464"/>
                <a:ext cx="12268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278F8-34BA-E74B-ABA8-8ACE13DFF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38" y="3749464"/>
                <a:ext cx="1226874" cy="307777"/>
              </a:xfrm>
              <a:prstGeom prst="rect">
                <a:avLst/>
              </a:prstGeom>
              <a:blipFill>
                <a:blip r:embed="rId4"/>
                <a:stretch>
                  <a:fillRect l="-5155" r="-618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D20EBA-A9F7-6E4F-BA08-DA56C4C5BDB0}"/>
                  </a:ext>
                </a:extLst>
              </p:cNvPr>
              <p:cNvSpPr txBox="1"/>
              <p:nvPr/>
            </p:nvSpPr>
            <p:spPr>
              <a:xfrm>
                <a:off x="2737312" y="3746486"/>
                <a:ext cx="12650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D20EBA-A9F7-6E4F-BA08-DA56C4C5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12" y="3746486"/>
                <a:ext cx="1265026" cy="307777"/>
              </a:xfrm>
              <a:prstGeom prst="rect">
                <a:avLst/>
              </a:prstGeom>
              <a:blipFill>
                <a:blip r:embed="rId5"/>
                <a:stretch>
                  <a:fillRect l="-3960" r="-594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9F41FD-7ED1-9146-A564-B04E728B96CC}"/>
                  </a:ext>
                </a:extLst>
              </p:cNvPr>
              <p:cNvSpPr txBox="1"/>
              <p:nvPr/>
            </p:nvSpPr>
            <p:spPr>
              <a:xfrm>
                <a:off x="4002338" y="3746486"/>
                <a:ext cx="18573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9F41FD-7ED1-9146-A564-B04E728B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338" y="3746486"/>
                <a:ext cx="1857368" cy="307777"/>
              </a:xfrm>
              <a:prstGeom prst="rect">
                <a:avLst/>
              </a:prstGeom>
              <a:blipFill>
                <a:blip r:embed="rId6"/>
                <a:stretch>
                  <a:fillRect l="-2721" r="-4082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82D748-6C06-E442-B878-7EE3517AE05C}"/>
                  </a:ext>
                </a:extLst>
              </p:cNvPr>
              <p:cNvSpPr txBox="1"/>
              <p:nvPr/>
            </p:nvSpPr>
            <p:spPr>
              <a:xfrm>
                <a:off x="5859706" y="3746485"/>
                <a:ext cx="16662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82D748-6C06-E442-B878-7EE3517A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06" y="3746485"/>
                <a:ext cx="1666289" cy="307777"/>
              </a:xfrm>
              <a:prstGeom prst="rect">
                <a:avLst/>
              </a:prstGeom>
              <a:blipFill>
                <a:blip r:embed="rId7"/>
                <a:stretch>
                  <a:fillRect l="-3030" r="-151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6DE856-EB74-EA43-8BA8-0B47841B5C09}"/>
                  </a:ext>
                </a:extLst>
              </p:cNvPr>
              <p:cNvSpPr txBox="1"/>
              <p:nvPr/>
            </p:nvSpPr>
            <p:spPr>
              <a:xfrm>
                <a:off x="7575546" y="3746485"/>
                <a:ext cx="1718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6DE856-EB74-EA43-8BA8-0B47841B5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46" y="3746485"/>
                <a:ext cx="1718034" cy="307777"/>
              </a:xfrm>
              <a:prstGeom prst="rect">
                <a:avLst/>
              </a:prstGeom>
              <a:blipFill>
                <a:blip r:embed="rId8"/>
                <a:stretch>
                  <a:fillRect l="-73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A94327-DAAD-FC4F-80FC-1BA68CC5C4A7}"/>
                  </a:ext>
                </a:extLst>
              </p:cNvPr>
              <p:cNvSpPr txBox="1"/>
              <p:nvPr/>
            </p:nvSpPr>
            <p:spPr>
              <a:xfrm>
                <a:off x="9291352" y="3746484"/>
                <a:ext cx="17986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A94327-DAAD-FC4F-80FC-1BA68CC5C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352" y="3746484"/>
                <a:ext cx="1798698" cy="307777"/>
              </a:xfrm>
              <a:prstGeom prst="rect">
                <a:avLst/>
              </a:prstGeom>
              <a:blipFill>
                <a:blip r:embed="rId9"/>
                <a:stretch>
                  <a:fillRect l="-2797" r="-209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EA74EC-74B7-4D4C-8123-E26BB7F9E19A}"/>
                  </a:ext>
                </a:extLst>
              </p:cNvPr>
              <p:cNvSpPr/>
              <p:nvPr/>
            </p:nvSpPr>
            <p:spPr>
              <a:xfrm>
                <a:off x="268175" y="4754663"/>
                <a:ext cx="27334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HK" sz="2000" dirty="0">
                    <a:solidFill>
                      <a:srgbClr val="C00000"/>
                    </a:solidFill>
                  </a:rPr>
                  <a:t>by the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EA74EC-74B7-4D4C-8123-E26BB7F9E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5" y="4754663"/>
                <a:ext cx="2733441" cy="400110"/>
              </a:xfrm>
              <a:prstGeom prst="rect">
                <a:avLst/>
              </a:prstGeom>
              <a:blipFill>
                <a:blip r:embed="rId10"/>
                <a:stretch>
                  <a:fillRect l="-2778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C7EECD-5C27-1A46-BC1E-8A905BEEABE8}"/>
              </a:ext>
            </a:extLst>
          </p:cNvPr>
          <p:cNvCxnSpPr>
            <a:cxnSpLocks/>
          </p:cNvCxnSpPr>
          <p:nvPr/>
        </p:nvCxnSpPr>
        <p:spPr>
          <a:xfrm>
            <a:off x="1634896" y="4205178"/>
            <a:ext cx="0" cy="5102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7EF6C9-038B-1A4B-8532-D55EE41D907E}"/>
                  </a:ext>
                </a:extLst>
              </p:cNvPr>
              <p:cNvSpPr/>
              <p:nvPr/>
            </p:nvSpPr>
            <p:spPr>
              <a:xfrm>
                <a:off x="940089" y="2676828"/>
                <a:ext cx="39038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is the optimal solution under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7EF6C9-038B-1A4B-8532-D55EE41D9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9" y="2676828"/>
                <a:ext cx="3903826" cy="400110"/>
              </a:xfrm>
              <a:prstGeom prst="rect">
                <a:avLst/>
              </a:prstGeom>
              <a:blipFill>
                <a:blip r:embed="rId11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AF03F2-28BE-304D-8391-E7547FFB71DE}"/>
              </a:ext>
            </a:extLst>
          </p:cNvPr>
          <p:cNvCxnSpPr>
            <a:cxnSpLocks/>
          </p:cNvCxnSpPr>
          <p:nvPr/>
        </p:nvCxnSpPr>
        <p:spPr>
          <a:xfrm flipV="1">
            <a:off x="2846840" y="3150906"/>
            <a:ext cx="0" cy="5585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BF31CB-8F54-024D-9F4E-D72DE47097E2}"/>
                  </a:ext>
                </a:extLst>
              </p:cNvPr>
              <p:cNvSpPr/>
              <p:nvPr/>
            </p:nvSpPr>
            <p:spPr>
              <a:xfrm>
                <a:off x="1714725" y="5713344"/>
                <a:ext cx="47786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because of  “round-down” operation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BF31CB-8F54-024D-9F4E-D72DE4709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725" y="5713344"/>
                <a:ext cx="4778616" cy="400110"/>
              </a:xfrm>
              <a:prstGeom prst="rect">
                <a:avLst/>
              </a:prstGeom>
              <a:blipFill>
                <a:blip r:embed="rId12"/>
                <a:stretch>
                  <a:fillRect l="-1058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0B8924-3C82-3D40-ACBA-3B7319B1C073}"/>
              </a:ext>
            </a:extLst>
          </p:cNvPr>
          <p:cNvCxnSpPr>
            <a:cxnSpLocks/>
          </p:cNvCxnSpPr>
          <p:nvPr/>
        </p:nvCxnSpPr>
        <p:spPr>
          <a:xfrm>
            <a:off x="4147575" y="4205178"/>
            <a:ext cx="0" cy="144292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C32388-65FD-AC4C-87FC-0CF6923C72BC}"/>
                  </a:ext>
                </a:extLst>
              </p:cNvPr>
              <p:cNvSpPr/>
              <p:nvPr/>
            </p:nvSpPr>
            <p:spPr>
              <a:xfrm>
                <a:off x="3090871" y="6164783"/>
                <a:ext cx="2026324" cy="567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C32388-65FD-AC4C-87FC-0CF6923C7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871" y="6164783"/>
                <a:ext cx="2026324" cy="567143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560043-C2AA-8547-9F5A-F162C5BD5428}"/>
                  </a:ext>
                </a:extLst>
              </p:cNvPr>
              <p:cNvSpPr/>
              <p:nvPr/>
            </p:nvSpPr>
            <p:spPr>
              <a:xfrm>
                <a:off x="5484282" y="2694903"/>
                <a:ext cx="1083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560043-C2AA-8547-9F5A-F162C5BD5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82" y="2694903"/>
                <a:ext cx="108363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26CF3B-3211-464D-BEC4-80648219405D}"/>
              </a:ext>
            </a:extLst>
          </p:cNvPr>
          <p:cNvCxnSpPr>
            <a:cxnSpLocks/>
          </p:cNvCxnSpPr>
          <p:nvPr/>
        </p:nvCxnSpPr>
        <p:spPr>
          <a:xfrm flipV="1">
            <a:off x="5996271" y="3111515"/>
            <a:ext cx="0" cy="52538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B00F6A5-18C3-784D-A1ED-4EE1DA242706}"/>
                  </a:ext>
                </a:extLst>
              </p:cNvPr>
              <p:cNvSpPr/>
              <p:nvPr/>
            </p:nvSpPr>
            <p:spPr>
              <a:xfrm>
                <a:off x="6360560" y="4569122"/>
                <a:ext cx="3071803" cy="859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HK" sz="2000" dirty="0">
                    <a:solidFill>
                      <a:srgbClr val="C00000"/>
                    </a:solidFill>
                  </a:rPr>
                  <a:t>by the definition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𝑂𝑃𝑇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B00F6A5-18C3-784D-A1ED-4EE1DA242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560" y="4569122"/>
                <a:ext cx="3071803" cy="859531"/>
              </a:xfrm>
              <a:prstGeom prst="rect">
                <a:avLst/>
              </a:prstGeom>
              <a:blipFill>
                <a:blip r:embed="rId15"/>
                <a:stretch>
                  <a:fillRect l="-164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403670-89F5-E940-8E99-3E524ED347BF}"/>
              </a:ext>
            </a:extLst>
          </p:cNvPr>
          <p:cNvCxnSpPr>
            <a:cxnSpLocks/>
          </p:cNvCxnSpPr>
          <p:nvPr/>
        </p:nvCxnSpPr>
        <p:spPr>
          <a:xfrm>
            <a:off x="7727281" y="4106721"/>
            <a:ext cx="0" cy="5102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C11C876-B529-EF49-BA64-4C756BDAEECC}"/>
                  </a:ext>
                </a:extLst>
              </p:cNvPr>
              <p:cNvSpPr/>
              <p:nvPr/>
            </p:nvSpPr>
            <p:spPr>
              <a:xfrm>
                <a:off x="8755030" y="2681056"/>
                <a:ext cx="13546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𝑂𝑃𝑇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C11C876-B529-EF49-BA64-4C756BDA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030" y="2681056"/>
                <a:ext cx="1354665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79D88-AA8A-7A4F-ADCB-7D9D705FF4FC}"/>
              </a:ext>
            </a:extLst>
          </p:cNvPr>
          <p:cNvCxnSpPr>
            <a:cxnSpLocks/>
          </p:cNvCxnSpPr>
          <p:nvPr/>
        </p:nvCxnSpPr>
        <p:spPr>
          <a:xfrm flipV="1">
            <a:off x="9432746" y="3185483"/>
            <a:ext cx="0" cy="5585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974E4A6-1486-4B41-8634-4A13549C8633}"/>
                  </a:ext>
                </a:extLst>
              </p:cNvPr>
              <p:cNvSpPr/>
              <p:nvPr/>
            </p:nvSpPr>
            <p:spPr>
              <a:xfrm>
                <a:off x="5407386" y="1966825"/>
                <a:ext cx="62767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Without loss of generality, we 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974E4A6-1486-4B41-8634-4A13549C8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386" y="1966825"/>
                <a:ext cx="6276718" cy="400110"/>
              </a:xfrm>
              <a:prstGeom prst="rect">
                <a:avLst/>
              </a:prstGeom>
              <a:blipFill>
                <a:blip r:embed="rId17"/>
                <a:stretch>
                  <a:fillRect l="-971" t="-7692" r="-825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6C5B497-A5C2-504C-8DCF-B8B66AB72F71}"/>
                  </a:ext>
                </a:extLst>
              </p:cNvPr>
              <p:cNvSpPr/>
              <p:nvPr/>
            </p:nvSpPr>
            <p:spPr>
              <a:xfrm>
                <a:off x="7896461" y="5652034"/>
                <a:ext cx="2807415" cy="64819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𝑂𝑃𝑇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6C5B497-A5C2-504C-8DCF-B8B66AB72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461" y="5652034"/>
                <a:ext cx="2807415" cy="6481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85C203E-C86C-C943-9C52-2D732B1C1DF5}"/>
                  </a:ext>
                </a:extLst>
              </p:cNvPr>
              <p:cNvSpPr/>
              <p:nvPr/>
            </p:nvSpPr>
            <p:spPr>
              <a:xfrm>
                <a:off x="1070719" y="5048305"/>
                <a:ext cx="1123576" cy="567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85C203E-C86C-C943-9C52-2D732B1C1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19" y="5048305"/>
                <a:ext cx="1123576" cy="567143"/>
              </a:xfrm>
              <a:prstGeom prst="rect">
                <a:avLst/>
              </a:prstGeom>
              <a:blipFill>
                <a:blip r:embed="rId1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2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9" grpId="0"/>
      <p:bldP spid="23" grpId="0"/>
      <p:bldP spid="26" grpId="0"/>
      <p:bldP spid="27" grpId="0"/>
      <p:bldP spid="31" grpId="0"/>
      <p:bldP spid="33" grpId="0"/>
      <p:bldP spid="36" grpId="0"/>
      <p:bldP spid="37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6A9D4-DBED-474F-8489-287A8B9D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926BA-6924-D94F-B215-C299DFA4043A}"/>
              </a:ext>
            </a:extLst>
          </p:cNvPr>
          <p:cNvSpPr txBox="1"/>
          <p:nvPr/>
        </p:nvSpPr>
        <p:spPr>
          <a:xfrm>
            <a:off x="3292314" y="3008535"/>
            <a:ext cx="5200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 Few More Definitions</a:t>
            </a:r>
          </a:p>
        </p:txBody>
      </p:sp>
    </p:spTree>
    <p:extLst>
      <p:ext uri="{BB962C8B-B14F-4D97-AF65-F5344CB8AC3E}">
        <p14:creationId xmlns:p14="http://schemas.microsoft.com/office/powerpoint/2010/main" val="31313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E8DC4-952C-CC4B-BE39-F30903E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C16D4-80E5-AE4A-ABD7-B1C634BD674A}"/>
              </a:ext>
            </a:extLst>
          </p:cNvPr>
          <p:cNvSpPr txBox="1"/>
          <p:nvPr/>
        </p:nvSpPr>
        <p:spPr>
          <a:xfrm>
            <a:off x="1756795" y="607920"/>
            <a:ext cx="3726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b="1" dirty="0">
                <a:solidFill>
                  <a:srgbClr val="0070C0"/>
                </a:solidFill>
              </a:rPr>
              <a:t>Strong NP-completeness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3D35B-A703-6A49-9153-BEE98F231423}"/>
              </a:ext>
            </a:extLst>
          </p:cNvPr>
          <p:cNvSpPr txBox="1"/>
          <p:nvPr/>
        </p:nvSpPr>
        <p:spPr>
          <a:xfrm>
            <a:off x="498763" y="1546638"/>
            <a:ext cx="62422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HK" sz="2000" dirty="0"/>
              <a:t>The pseudo-polynomial algorithm does not establish that P = NP!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dirty="0"/>
              <a:t>The NP-completeness proof for SUBSET-SUM, KNAPSACK and PARTITION uses exponentially large integers.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HK" sz="2000" dirty="0"/>
              <a:t>Problems including VERTEX-COVER, SET-COVER, INDEPENDET-SET, were shown NP-complete via reductions that constructed only </a:t>
            </a:r>
            <a:r>
              <a:rPr lang="en-HK" sz="2000" dirty="0" err="1"/>
              <a:t>polynomially</a:t>
            </a:r>
            <a:r>
              <a:rPr lang="en-HK" sz="2000" dirty="0"/>
              <a:t> small integers.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245C15-4F5B-1C41-83BA-AA332B305803}"/>
                  </a:ext>
                </a:extLst>
              </p:cNvPr>
              <p:cNvSpPr/>
              <p:nvPr/>
            </p:nvSpPr>
            <p:spPr>
              <a:xfrm>
                <a:off x="498763" y="4716737"/>
                <a:ext cx="6366986" cy="1730558"/>
              </a:xfrm>
              <a:custGeom>
                <a:avLst/>
                <a:gdLst>
                  <a:gd name="connsiteX0" fmla="*/ 0 w 6366986"/>
                  <a:gd name="connsiteY0" fmla="*/ 0 h 1730558"/>
                  <a:gd name="connsiteX1" fmla="*/ 515147 w 6366986"/>
                  <a:gd name="connsiteY1" fmla="*/ 0 h 1730558"/>
                  <a:gd name="connsiteX2" fmla="*/ 902954 w 6366986"/>
                  <a:gd name="connsiteY2" fmla="*/ 0 h 1730558"/>
                  <a:gd name="connsiteX3" fmla="*/ 1609111 w 6366986"/>
                  <a:gd name="connsiteY3" fmla="*/ 0 h 1730558"/>
                  <a:gd name="connsiteX4" fmla="*/ 2124258 w 6366986"/>
                  <a:gd name="connsiteY4" fmla="*/ 0 h 1730558"/>
                  <a:gd name="connsiteX5" fmla="*/ 2639405 w 6366986"/>
                  <a:gd name="connsiteY5" fmla="*/ 0 h 1730558"/>
                  <a:gd name="connsiteX6" fmla="*/ 3345562 w 6366986"/>
                  <a:gd name="connsiteY6" fmla="*/ 0 h 1730558"/>
                  <a:gd name="connsiteX7" fmla="*/ 3797039 w 6366986"/>
                  <a:gd name="connsiteY7" fmla="*/ 0 h 1730558"/>
                  <a:gd name="connsiteX8" fmla="*/ 4503196 w 6366986"/>
                  <a:gd name="connsiteY8" fmla="*/ 0 h 1730558"/>
                  <a:gd name="connsiteX9" fmla="*/ 5209352 w 6366986"/>
                  <a:gd name="connsiteY9" fmla="*/ 0 h 1730558"/>
                  <a:gd name="connsiteX10" fmla="*/ 5788169 w 6366986"/>
                  <a:gd name="connsiteY10" fmla="*/ 0 h 1730558"/>
                  <a:gd name="connsiteX11" fmla="*/ 6366986 w 6366986"/>
                  <a:gd name="connsiteY11" fmla="*/ 0 h 1730558"/>
                  <a:gd name="connsiteX12" fmla="*/ 6366986 w 6366986"/>
                  <a:gd name="connsiteY12" fmla="*/ 559547 h 1730558"/>
                  <a:gd name="connsiteX13" fmla="*/ 6366986 w 6366986"/>
                  <a:gd name="connsiteY13" fmla="*/ 1084483 h 1730558"/>
                  <a:gd name="connsiteX14" fmla="*/ 6366986 w 6366986"/>
                  <a:gd name="connsiteY14" fmla="*/ 1730558 h 1730558"/>
                  <a:gd name="connsiteX15" fmla="*/ 5788169 w 6366986"/>
                  <a:gd name="connsiteY15" fmla="*/ 1730558 h 1730558"/>
                  <a:gd name="connsiteX16" fmla="*/ 5209352 w 6366986"/>
                  <a:gd name="connsiteY16" fmla="*/ 1730558 h 1730558"/>
                  <a:gd name="connsiteX17" fmla="*/ 4503196 w 6366986"/>
                  <a:gd name="connsiteY17" fmla="*/ 1730558 h 1730558"/>
                  <a:gd name="connsiteX18" fmla="*/ 3924379 w 6366986"/>
                  <a:gd name="connsiteY18" fmla="*/ 1730558 h 1730558"/>
                  <a:gd name="connsiteX19" fmla="*/ 3536571 w 6366986"/>
                  <a:gd name="connsiteY19" fmla="*/ 1730558 h 1730558"/>
                  <a:gd name="connsiteX20" fmla="*/ 3085094 w 6366986"/>
                  <a:gd name="connsiteY20" fmla="*/ 1730558 h 1730558"/>
                  <a:gd name="connsiteX21" fmla="*/ 2378937 w 6366986"/>
                  <a:gd name="connsiteY21" fmla="*/ 1730558 h 1730558"/>
                  <a:gd name="connsiteX22" fmla="*/ 1800121 w 6366986"/>
                  <a:gd name="connsiteY22" fmla="*/ 1730558 h 1730558"/>
                  <a:gd name="connsiteX23" fmla="*/ 1348643 w 6366986"/>
                  <a:gd name="connsiteY23" fmla="*/ 1730558 h 1730558"/>
                  <a:gd name="connsiteX24" fmla="*/ 769826 w 6366986"/>
                  <a:gd name="connsiteY24" fmla="*/ 1730558 h 1730558"/>
                  <a:gd name="connsiteX25" fmla="*/ 0 w 6366986"/>
                  <a:gd name="connsiteY25" fmla="*/ 1730558 h 1730558"/>
                  <a:gd name="connsiteX26" fmla="*/ 0 w 6366986"/>
                  <a:gd name="connsiteY26" fmla="*/ 1205622 h 1730558"/>
                  <a:gd name="connsiteX27" fmla="*/ 0 w 6366986"/>
                  <a:gd name="connsiteY27" fmla="*/ 611464 h 1730558"/>
                  <a:gd name="connsiteX28" fmla="*/ 0 w 6366986"/>
                  <a:gd name="connsiteY28" fmla="*/ 0 h 173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66986" h="1730558" extrusionOk="0">
                    <a:moveTo>
                      <a:pt x="0" y="0"/>
                    </a:moveTo>
                    <a:cubicBezTo>
                      <a:pt x="209082" y="-56032"/>
                      <a:pt x="361843" y="60517"/>
                      <a:pt x="515147" y="0"/>
                    </a:cubicBezTo>
                    <a:cubicBezTo>
                      <a:pt x="668451" y="-60517"/>
                      <a:pt x="741226" y="25538"/>
                      <a:pt x="902954" y="0"/>
                    </a:cubicBezTo>
                    <a:cubicBezTo>
                      <a:pt x="1064682" y="-25538"/>
                      <a:pt x="1368910" y="68274"/>
                      <a:pt x="1609111" y="0"/>
                    </a:cubicBezTo>
                    <a:cubicBezTo>
                      <a:pt x="1849312" y="-68274"/>
                      <a:pt x="1980252" y="57179"/>
                      <a:pt x="2124258" y="0"/>
                    </a:cubicBezTo>
                    <a:cubicBezTo>
                      <a:pt x="2268264" y="-57179"/>
                      <a:pt x="2525331" y="32949"/>
                      <a:pt x="2639405" y="0"/>
                    </a:cubicBezTo>
                    <a:cubicBezTo>
                      <a:pt x="2753479" y="-32949"/>
                      <a:pt x="3070465" y="82486"/>
                      <a:pt x="3345562" y="0"/>
                    </a:cubicBezTo>
                    <a:cubicBezTo>
                      <a:pt x="3620659" y="-82486"/>
                      <a:pt x="3648036" y="7346"/>
                      <a:pt x="3797039" y="0"/>
                    </a:cubicBezTo>
                    <a:cubicBezTo>
                      <a:pt x="3946042" y="-7346"/>
                      <a:pt x="4209957" y="77880"/>
                      <a:pt x="4503196" y="0"/>
                    </a:cubicBezTo>
                    <a:cubicBezTo>
                      <a:pt x="4796435" y="-77880"/>
                      <a:pt x="5038829" y="81548"/>
                      <a:pt x="5209352" y="0"/>
                    </a:cubicBezTo>
                    <a:cubicBezTo>
                      <a:pt x="5379875" y="-81548"/>
                      <a:pt x="5585607" y="9765"/>
                      <a:pt x="5788169" y="0"/>
                    </a:cubicBezTo>
                    <a:cubicBezTo>
                      <a:pt x="5990731" y="-9765"/>
                      <a:pt x="6219562" y="32394"/>
                      <a:pt x="6366986" y="0"/>
                    </a:cubicBezTo>
                    <a:cubicBezTo>
                      <a:pt x="6373680" y="237320"/>
                      <a:pt x="6323781" y="399169"/>
                      <a:pt x="6366986" y="559547"/>
                    </a:cubicBezTo>
                    <a:cubicBezTo>
                      <a:pt x="6410191" y="719925"/>
                      <a:pt x="6355658" y="938702"/>
                      <a:pt x="6366986" y="1084483"/>
                    </a:cubicBezTo>
                    <a:cubicBezTo>
                      <a:pt x="6378314" y="1230264"/>
                      <a:pt x="6340185" y="1480764"/>
                      <a:pt x="6366986" y="1730558"/>
                    </a:cubicBezTo>
                    <a:cubicBezTo>
                      <a:pt x="6097783" y="1794828"/>
                      <a:pt x="6061365" y="1707465"/>
                      <a:pt x="5788169" y="1730558"/>
                    </a:cubicBezTo>
                    <a:cubicBezTo>
                      <a:pt x="5514973" y="1753651"/>
                      <a:pt x="5411790" y="1674264"/>
                      <a:pt x="5209352" y="1730558"/>
                    </a:cubicBezTo>
                    <a:cubicBezTo>
                      <a:pt x="5006914" y="1786852"/>
                      <a:pt x="4751214" y="1712336"/>
                      <a:pt x="4503196" y="1730558"/>
                    </a:cubicBezTo>
                    <a:cubicBezTo>
                      <a:pt x="4255178" y="1748780"/>
                      <a:pt x="4110431" y="1687003"/>
                      <a:pt x="3924379" y="1730558"/>
                    </a:cubicBezTo>
                    <a:cubicBezTo>
                      <a:pt x="3738327" y="1774113"/>
                      <a:pt x="3713381" y="1711564"/>
                      <a:pt x="3536571" y="1730558"/>
                    </a:cubicBezTo>
                    <a:cubicBezTo>
                      <a:pt x="3359761" y="1749552"/>
                      <a:pt x="3212197" y="1692430"/>
                      <a:pt x="3085094" y="1730558"/>
                    </a:cubicBezTo>
                    <a:cubicBezTo>
                      <a:pt x="2957991" y="1768686"/>
                      <a:pt x="2666861" y="1680328"/>
                      <a:pt x="2378937" y="1730558"/>
                    </a:cubicBezTo>
                    <a:cubicBezTo>
                      <a:pt x="2091013" y="1780788"/>
                      <a:pt x="1974362" y="1677158"/>
                      <a:pt x="1800121" y="1730558"/>
                    </a:cubicBezTo>
                    <a:cubicBezTo>
                      <a:pt x="1625880" y="1783958"/>
                      <a:pt x="1540035" y="1686778"/>
                      <a:pt x="1348643" y="1730558"/>
                    </a:cubicBezTo>
                    <a:cubicBezTo>
                      <a:pt x="1157251" y="1774338"/>
                      <a:pt x="1040031" y="1682500"/>
                      <a:pt x="769826" y="1730558"/>
                    </a:cubicBezTo>
                    <a:cubicBezTo>
                      <a:pt x="499621" y="1778616"/>
                      <a:pt x="280976" y="1667686"/>
                      <a:pt x="0" y="1730558"/>
                    </a:cubicBezTo>
                    <a:cubicBezTo>
                      <a:pt x="-34301" y="1478532"/>
                      <a:pt x="47690" y="1408045"/>
                      <a:pt x="0" y="1205622"/>
                    </a:cubicBezTo>
                    <a:cubicBezTo>
                      <a:pt x="-47690" y="1003199"/>
                      <a:pt x="27590" y="902573"/>
                      <a:pt x="0" y="611464"/>
                    </a:cubicBezTo>
                    <a:cubicBezTo>
                      <a:pt x="-27590" y="320355"/>
                      <a:pt x="13296" y="280265"/>
                      <a:pt x="0" y="0"/>
                    </a:cubicBezTo>
                    <a:close/>
                  </a:path>
                </a:pathLst>
              </a:custGeom>
              <a:noFill/>
              <a:ln w="25400">
                <a:solidFill>
                  <a:srgbClr val="C00000"/>
                </a:solidFill>
                <a:extLst>
                  <a:ext uri="{C807C97D-BFC1-408E-A445-0C87EB9F89A2}">
                    <ask:lineSketchStyleProps xmlns=""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0070C0"/>
                    </a:solidFill>
                  </a:rPr>
                  <a:t>Strongly NP-complete</a:t>
                </a:r>
                <a:endParaRPr lang="en-HK" sz="2000" dirty="0">
                  <a:solidFill>
                    <a:schemeClr val="tx1"/>
                  </a:solidFill>
                </a:endParaRPr>
              </a:p>
              <a:p>
                <a:r>
                  <a:rPr lang="en-HK" sz="2000" dirty="0">
                    <a:solidFill>
                      <a:schemeClr val="tx1"/>
                    </a:solidFill>
                  </a:rPr>
                  <a:t>If a problem remains NP-complete even if any instance of length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is restricted to contain </a:t>
                </a:r>
                <a:r>
                  <a:rPr lang="en-HK" sz="2000" dirty="0">
                    <a:solidFill>
                      <a:srgbClr val="C00000"/>
                    </a:solidFill>
                  </a:rPr>
                  <a:t>integers of size at most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, a polynomial, then we say that the problem is </a:t>
                </a:r>
                <a:r>
                  <a:rPr lang="en-HK" sz="2000" b="1" dirty="0">
                    <a:solidFill>
                      <a:srgbClr val="0070C0"/>
                    </a:solidFill>
                  </a:rPr>
                  <a:t>strongly NP-complete</a:t>
                </a:r>
                <a:r>
                  <a:rPr lang="en-HK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245C15-4F5B-1C41-83BA-AA332B305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" y="4716737"/>
                <a:ext cx="6366986" cy="1730558"/>
              </a:xfrm>
              <a:prstGeom prst="rect">
                <a:avLst/>
              </a:prstGeom>
              <a:blipFill>
                <a:blip r:embed="rId3"/>
                <a:stretch>
                  <a:fillRect l="-394" r="-394" b="-694"/>
                </a:stretch>
              </a:blipFill>
              <a:ln w="25400"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66986"/>
                          <a:gd name="connsiteY0" fmla="*/ 0 h 1730558"/>
                          <a:gd name="connsiteX1" fmla="*/ 515147 w 6366986"/>
                          <a:gd name="connsiteY1" fmla="*/ 0 h 1730558"/>
                          <a:gd name="connsiteX2" fmla="*/ 902954 w 6366986"/>
                          <a:gd name="connsiteY2" fmla="*/ 0 h 1730558"/>
                          <a:gd name="connsiteX3" fmla="*/ 1609111 w 6366986"/>
                          <a:gd name="connsiteY3" fmla="*/ 0 h 1730558"/>
                          <a:gd name="connsiteX4" fmla="*/ 2124258 w 6366986"/>
                          <a:gd name="connsiteY4" fmla="*/ 0 h 1730558"/>
                          <a:gd name="connsiteX5" fmla="*/ 2639405 w 6366986"/>
                          <a:gd name="connsiteY5" fmla="*/ 0 h 1730558"/>
                          <a:gd name="connsiteX6" fmla="*/ 3345562 w 6366986"/>
                          <a:gd name="connsiteY6" fmla="*/ 0 h 1730558"/>
                          <a:gd name="connsiteX7" fmla="*/ 3797039 w 6366986"/>
                          <a:gd name="connsiteY7" fmla="*/ 0 h 1730558"/>
                          <a:gd name="connsiteX8" fmla="*/ 4503196 w 6366986"/>
                          <a:gd name="connsiteY8" fmla="*/ 0 h 1730558"/>
                          <a:gd name="connsiteX9" fmla="*/ 5209352 w 6366986"/>
                          <a:gd name="connsiteY9" fmla="*/ 0 h 1730558"/>
                          <a:gd name="connsiteX10" fmla="*/ 5788169 w 6366986"/>
                          <a:gd name="connsiteY10" fmla="*/ 0 h 1730558"/>
                          <a:gd name="connsiteX11" fmla="*/ 6366986 w 6366986"/>
                          <a:gd name="connsiteY11" fmla="*/ 0 h 1730558"/>
                          <a:gd name="connsiteX12" fmla="*/ 6366986 w 6366986"/>
                          <a:gd name="connsiteY12" fmla="*/ 559547 h 1730558"/>
                          <a:gd name="connsiteX13" fmla="*/ 6366986 w 6366986"/>
                          <a:gd name="connsiteY13" fmla="*/ 1084483 h 1730558"/>
                          <a:gd name="connsiteX14" fmla="*/ 6366986 w 6366986"/>
                          <a:gd name="connsiteY14" fmla="*/ 1730558 h 1730558"/>
                          <a:gd name="connsiteX15" fmla="*/ 5788169 w 6366986"/>
                          <a:gd name="connsiteY15" fmla="*/ 1730558 h 1730558"/>
                          <a:gd name="connsiteX16" fmla="*/ 5209352 w 6366986"/>
                          <a:gd name="connsiteY16" fmla="*/ 1730558 h 1730558"/>
                          <a:gd name="connsiteX17" fmla="*/ 4503196 w 6366986"/>
                          <a:gd name="connsiteY17" fmla="*/ 1730558 h 1730558"/>
                          <a:gd name="connsiteX18" fmla="*/ 3924379 w 6366986"/>
                          <a:gd name="connsiteY18" fmla="*/ 1730558 h 1730558"/>
                          <a:gd name="connsiteX19" fmla="*/ 3536571 w 6366986"/>
                          <a:gd name="connsiteY19" fmla="*/ 1730558 h 1730558"/>
                          <a:gd name="connsiteX20" fmla="*/ 3085094 w 6366986"/>
                          <a:gd name="connsiteY20" fmla="*/ 1730558 h 1730558"/>
                          <a:gd name="connsiteX21" fmla="*/ 2378937 w 6366986"/>
                          <a:gd name="connsiteY21" fmla="*/ 1730558 h 1730558"/>
                          <a:gd name="connsiteX22" fmla="*/ 1800121 w 6366986"/>
                          <a:gd name="connsiteY22" fmla="*/ 1730558 h 1730558"/>
                          <a:gd name="connsiteX23" fmla="*/ 1348643 w 6366986"/>
                          <a:gd name="connsiteY23" fmla="*/ 1730558 h 1730558"/>
                          <a:gd name="connsiteX24" fmla="*/ 769826 w 6366986"/>
                          <a:gd name="connsiteY24" fmla="*/ 1730558 h 1730558"/>
                          <a:gd name="connsiteX25" fmla="*/ 0 w 6366986"/>
                          <a:gd name="connsiteY25" fmla="*/ 1730558 h 1730558"/>
                          <a:gd name="connsiteX26" fmla="*/ 0 w 6366986"/>
                          <a:gd name="connsiteY26" fmla="*/ 1205622 h 1730558"/>
                          <a:gd name="connsiteX27" fmla="*/ 0 w 6366986"/>
                          <a:gd name="connsiteY27" fmla="*/ 611464 h 1730558"/>
                          <a:gd name="connsiteX28" fmla="*/ 0 w 6366986"/>
                          <a:gd name="connsiteY28" fmla="*/ 0 h 1730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366986" h="1730558" extrusionOk="0">
                            <a:moveTo>
                              <a:pt x="0" y="0"/>
                            </a:moveTo>
                            <a:cubicBezTo>
                              <a:pt x="209082" y="-56032"/>
                              <a:pt x="361843" y="60517"/>
                              <a:pt x="515147" y="0"/>
                            </a:cubicBezTo>
                            <a:cubicBezTo>
                              <a:pt x="668451" y="-60517"/>
                              <a:pt x="741226" y="25538"/>
                              <a:pt x="902954" y="0"/>
                            </a:cubicBezTo>
                            <a:cubicBezTo>
                              <a:pt x="1064682" y="-25538"/>
                              <a:pt x="1368910" y="68274"/>
                              <a:pt x="1609111" y="0"/>
                            </a:cubicBezTo>
                            <a:cubicBezTo>
                              <a:pt x="1849312" y="-68274"/>
                              <a:pt x="1980252" y="57179"/>
                              <a:pt x="2124258" y="0"/>
                            </a:cubicBezTo>
                            <a:cubicBezTo>
                              <a:pt x="2268264" y="-57179"/>
                              <a:pt x="2525331" y="32949"/>
                              <a:pt x="2639405" y="0"/>
                            </a:cubicBezTo>
                            <a:cubicBezTo>
                              <a:pt x="2753479" y="-32949"/>
                              <a:pt x="3070465" y="82486"/>
                              <a:pt x="3345562" y="0"/>
                            </a:cubicBezTo>
                            <a:cubicBezTo>
                              <a:pt x="3620659" y="-82486"/>
                              <a:pt x="3648036" y="7346"/>
                              <a:pt x="3797039" y="0"/>
                            </a:cubicBezTo>
                            <a:cubicBezTo>
                              <a:pt x="3946042" y="-7346"/>
                              <a:pt x="4209957" y="77880"/>
                              <a:pt x="4503196" y="0"/>
                            </a:cubicBezTo>
                            <a:cubicBezTo>
                              <a:pt x="4796435" y="-77880"/>
                              <a:pt x="5038829" y="81548"/>
                              <a:pt x="5209352" y="0"/>
                            </a:cubicBezTo>
                            <a:cubicBezTo>
                              <a:pt x="5379875" y="-81548"/>
                              <a:pt x="5585607" y="9765"/>
                              <a:pt x="5788169" y="0"/>
                            </a:cubicBezTo>
                            <a:cubicBezTo>
                              <a:pt x="5990731" y="-9765"/>
                              <a:pt x="6219562" y="32394"/>
                              <a:pt x="6366986" y="0"/>
                            </a:cubicBezTo>
                            <a:cubicBezTo>
                              <a:pt x="6373680" y="237320"/>
                              <a:pt x="6323781" y="399169"/>
                              <a:pt x="6366986" y="559547"/>
                            </a:cubicBezTo>
                            <a:cubicBezTo>
                              <a:pt x="6410191" y="719925"/>
                              <a:pt x="6355658" y="938702"/>
                              <a:pt x="6366986" y="1084483"/>
                            </a:cubicBezTo>
                            <a:cubicBezTo>
                              <a:pt x="6378314" y="1230264"/>
                              <a:pt x="6340185" y="1480764"/>
                              <a:pt x="6366986" y="1730558"/>
                            </a:cubicBezTo>
                            <a:cubicBezTo>
                              <a:pt x="6097783" y="1794828"/>
                              <a:pt x="6061365" y="1707465"/>
                              <a:pt x="5788169" y="1730558"/>
                            </a:cubicBezTo>
                            <a:cubicBezTo>
                              <a:pt x="5514973" y="1753651"/>
                              <a:pt x="5411790" y="1674264"/>
                              <a:pt x="5209352" y="1730558"/>
                            </a:cubicBezTo>
                            <a:cubicBezTo>
                              <a:pt x="5006914" y="1786852"/>
                              <a:pt x="4751214" y="1712336"/>
                              <a:pt x="4503196" y="1730558"/>
                            </a:cubicBezTo>
                            <a:cubicBezTo>
                              <a:pt x="4255178" y="1748780"/>
                              <a:pt x="4110431" y="1687003"/>
                              <a:pt x="3924379" y="1730558"/>
                            </a:cubicBezTo>
                            <a:cubicBezTo>
                              <a:pt x="3738327" y="1774113"/>
                              <a:pt x="3713381" y="1711564"/>
                              <a:pt x="3536571" y="1730558"/>
                            </a:cubicBezTo>
                            <a:cubicBezTo>
                              <a:pt x="3359761" y="1749552"/>
                              <a:pt x="3212197" y="1692430"/>
                              <a:pt x="3085094" y="1730558"/>
                            </a:cubicBezTo>
                            <a:cubicBezTo>
                              <a:pt x="2957991" y="1768686"/>
                              <a:pt x="2666861" y="1680328"/>
                              <a:pt x="2378937" y="1730558"/>
                            </a:cubicBezTo>
                            <a:cubicBezTo>
                              <a:pt x="2091013" y="1780788"/>
                              <a:pt x="1974362" y="1677158"/>
                              <a:pt x="1800121" y="1730558"/>
                            </a:cubicBezTo>
                            <a:cubicBezTo>
                              <a:pt x="1625880" y="1783958"/>
                              <a:pt x="1540035" y="1686778"/>
                              <a:pt x="1348643" y="1730558"/>
                            </a:cubicBezTo>
                            <a:cubicBezTo>
                              <a:pt x="1157251" y="1774338"/>
                              <a:pt x="1040031" y="1682500"/>
                              <a:pt x="769826" y="1730558"/>
                            </a:cubicBezTo>
                            <a:cubicBezTo>
                              <a:pt x="499621" y="1778616"/>
                              <a:pt x="280976" y="1667686"/>
                              <a:pt x="0" y="1730558"/>
                            </a:cubicBezTo>
                            <a:cubicBezTo>
                              <a:pt x="-34301" y="1478532"/>
                              <a:pt x="47690" y="1408045"/>
                              <a:pt x="0" y="1205622"/>
                            </a:cubicBezTo>
                            <a:cubicBezTo>
                              <a:pt x="-47690" y="1003199"/>
                              <a:pt x="27590" y="902573"/>
                              <a:pt x="0" y="611464"/>
                            </a:cubicBezTo>
                            <a:cubicBezTo>
                              <a:pt x="-27590" y="320355"/>
                              <a:pt x="13296" y="28026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73A2-2838-3344-B630-7D1B832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2AAC1-0BBB-DB43-A7D9-EAFA7A7ABC70}"/>
              </a:ext>
            </a:extLst>
          </p:cNvPr>
          <p:cNvSpPr txBox="1"/>
          <p:nvPr/>
        </p:nvSpPr>
        <p:spPr>
          <a:xfrm>
            <a:off x="2271951" y="434785"/>
            <a:ext cx="1462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800" b="1" dirty="0">
                <a:solidFill>
                  <a:srgbClr val="0070C0"/>
                </a:solidFill>
              </a:rPr>
              <a:t>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D0E97A-05E3-D440-9BCF-68CDF87B7C59}"/>
                  </a:ext>
                </a:extLst>
              </p:cNvPr>
              <p:cNvSpPr/>
              <p:nvPr/>
            </p:nvSpPr>
            <p:spPr>
              <a:xfrm>
                <a:off x="6357097" y="663991"/>
                <a:ext cx="5314080" cy="1969717"/>
              </a:xfrm>
              <a:prstGeom prst="rect">
                <a:avLst/>
              </a:prstGeom>
              <a:ln w="254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HK" sz="2000" b="1" dirty="0">
                    <a:solidFill>
                      <a:srgbClr val="C00000"/>
                    </a:solidFill>
                  </a:rPr>
                  <a:t>Recipe. </a:t>
                </a:r>
              </a:p>
              <a:p>
                <a:r>
                  <a:rPr lang="en-HK" sz="2000" dirty="0">
                    <a:solidFill>
                      <a:srgbClr val="0070C0"/>
                    </a:solidFill>
                  </a:rPr>
                  <a:t>To prove that </a:t>
                </a:r>
                <a:r>
                  <a:rPr lang="en-HK" sz="2000" i="1" dirty="0">
                    <a:solidFill>
                      <a:srgbClr val="0070C0"/>
                    </a:solidFill>
                  </a:rPr>
                  <a:t>Y </a:t>
                </a:r>
                <a:r>
                  <a:rPr lang="en-HK" sz="2000" dirty="0">
                    <a:solidFill>
                      <a:srgbClr val="0070C0"/>
                    </a:solidFill>
                  </a:rPr>
                  <a:t>∈ NP-complete: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Step 1. Show that </a:t>
                </a:r>
                <a:r>
                  <a:rPr lang="en-HK" sz="2000" i="1" dirty="0"/>
                  <a:t>Y </a:t>
                </a:r>
                <a:r>
                  <a:rPr lang="en-HK" sz="2000" dirty="0"/>
                  <a:t>∈ NP. 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Step 2. Choose an NP-complete problem </a:t>
                </a:r>
                <a:r>
                  <a:rPr lang="en-HK" sz="2000" i="1" dirty="0"/>
                  <a:t>X</a:t>
                </a:r>
                <a:r>
                  <a:rPr lang="en-HK" sz="2000" dirty="0"/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Step 3. Prove that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HK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HK" sz="2000" dirty="0"/>
                  <a:t>. 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D0E97A-05E3-D440-9BCF-68CDF87B7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097" y="663991"/>
                <a:ext cx="5314080" cy="1969717"/>
              </a:xfrm>
              <a:prstGeom prst="rect">
                <a:avLst/>
              </a:prstGeom>
              <a:blipFill>
                <a:blip r:embed="rId3"/>
                <a:stretch>
                  <a:fillRect l="-1027" b="-3976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BBBEE6-31FF-6B47-A179-929EC5E76638}"/>
                  </a:ext>
                </a:extLst>
              </p:cNvPr>
              <p:cNvSpPr/>
              <p:nvPr/>
            </p:nvSpPr>
            <p:spPr>
              <a:xfrm>
                <a:off x="604694" y="1277757"/>
                <a:ext cx="5242070" cy="1015663"/>
              </a:xfrm>
              <a:prstGeom prst="rect">
                <a:avLst/>
              </a:prstGeom>
              <a:ln w="25400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HK" sz="2000" b="1" dirty="0">
                    <a:solidFill>
                      <a:srgbClr val="0000FF"/>
                    </a:solidFill>
                    <a:highlight>
                      <a:srgbClr val="FFFF00"/>
                    </a:highlight>
                  </a:rPr>
                  <a:t>NP-complete</a:t>
                </a:r>
              </a:p>
              <a:p>
                <a:r>
                  <a:rPr lang="en-HK" sz="2000" dirty="0"/>
                  <a:t>A problem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sz="2000" b="0" i="1" dirty="0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HK" sz="2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with the property that for </a:t>
                </a:r>
                <a:r>
                  <a:rPr lang="en-HK" sz="2000" dirty="0">
                    <a:solidFill>
                      <a:srgbClr val="C00000"/>
                    </a:solidFill>
                  </a:rPr>
                  <a:t>every</a:t>
                </a:r>
                <a:r>
                  <a:rPr lang="en-HK" sz="2000" dirty="0"/>
                  <a:t> problem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HK" sz="2000" i="1" dirty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HK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sz="2000" dirty="0"/>
                  <a:t>,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HK" sz="20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HK" sz="2000" dirty="0"/>
                  <a:t>. </a:t>
                </a:r>
                <a:endParaRPr lang="en-HK" sz="20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BBBEE6-31FF-6B47-A179-929EC5E76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94" y="1277757"/>
                <a:ext cx="5242070" cy="1015663"/>
              </a:xfrm>
              <a:prstGeom prst="rect">
                <a:avLst/>
              </a:prstGeom>
              <a:blipFill>
                <a:blip r:embed="rId4"/>
                <a:stretch>
                  <a:fillRect l="-962" t="-2410" b="-8434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E49ADA-1C4D-AE42-A409-3DA750C3B194}"/>
                  </a:ext>
                </a:extLst>
              </p:cNvPr>
              <p:cNvSpPr txBox="1"/>
              <p:nvPr/>
            </p:nvSpPr>
            <p:spPr>
              <a:xfrm>
                <a:off x="604694" y="2801971"/>
                <a:ext cx="10287896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>
                    <a:effectLst/>
                  </a:rPr>
                  <a:t>Sometimes we may be able to show that all problems in NP </a:t>
                </a:r>
                <a:r>
                  <a:rPr lang="en-HK" sz="2000" dirty="0" err="1">
                    <a:effectLst/>
                  </a:rPr>
                  <a:t>polynomially</a:t>
                </a:r>
                <a:r>
                  <a:rPr lang="en-HK" sz="2000" dirty="0"/>
                  <a:t> </a:t>
                </a:r>
                <a:r>
                  <a:rPr lang="en-HK" sz="2000" dirty="0">
                    <a:effectLst/>
                  </a:rPr>
                  <a:t>reduce to some problem A, but we are unable to argue that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HK" sz="2000" dirty="0">
                    <a:effectLst/>
                  </a:rPr>
                  <a:t> NP.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So, A does not qualify to be called NP-complete.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HK" sz="2000" dirty="0"/>
                  <a:t>Yes, undoubtedly A is as hard as any problem in NP, and hence most probably intractable.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HK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HK" sz="2000" dirty="0"/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HK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E49ADA-1C4D-AE42-A409-3DA750C3B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94" y="2801971"/>
                <a:ext cx="10287896" cy="2246769"/>
              </a:xfrm>
              <a:prstGeom prst="rect">
                <a:avLst/>
              </a:prstGeom>
              <a:blipFill>
                <a:blip r:embed="rId5"/>
                <a:stretch>
                  <a:fillRect l="-493" t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73D57C-FC83-8044-941B-D5696AD8C411}"/>
              </a:ext>
            </a:extLst>
          </p:cNvPr>
          <p:cNvSpPr txBox="1"/>
          <p:nvPr/>
        </p:nvSpPr>
        <p:spPr>
          <a:xfrm>
            <a:off x="2523980" y="4334346"/>
            <a:ext cx="140349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HK" sz="2400" dirty="0">
                <a:solidFill>
                  <a:srgbClr val="C00000"/>
                </a:solidFill>
              </a:rPr>
              <a:t>NP-hard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D076C1-0A60-284A-B4B3-CBD53A54FBAF}"/>
                  </a:ext>
                </a:extLst>
              </p:cNvPr>
              <p:cNvSpPr/>
              <p:nvPr/>
            </p:nvSpPr>
            <p:spPr>
              <a:xfrm>
                <a:off x="6096000" y="4334346"/>
                <a:ext cx="5335480" cy="199839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HK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HK" sz="2000" b="1" dirty="0">
                    <a:solidFill>
                      <a:schemeClr val="tx1"/>
                    </a:solidFill>
                  </a:rPr>
                  <a:t>-</a:t>
                </a:r>
                <a:r>
                  <a:rPr lang="en-HK" sz="2000" b="1" dirty="0" err="1">
                    <a:solidFill>
                      <a:schemeClr val="tx1"/>
                    </a:solidFill>
                  </a:rPr>
                  <a:t>th</a:t>
                </a:r>
                <a:r>
                  <a:rPr lang="en-HK" sz="2000" b="1" dirty="0">
                    <a:solidFill>
                      <a:schemeClr val="tx1"/>
                    </a:solidFill>
                  </a:rPr>
                  <a:t> Heaviest Subset</a:t>
                </a:r>
              </a:p>
              <a:p>
                <a:r>
                  <a:rPr lang="en-HK" sz="2000" dirty="0">
                    <a:solidFill>
                      <a:schemeClr val="tx1"/>
                    </a:solidFill>
                  </a:rPr>
                  <a:t>Given integers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, are there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distinct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⊆{1,⋯,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HK" sz="2000" dirty="0">
                    <a:solidFill>
                      <a:schemeClr val="tx1"/>
                    </a:solidFill>
                  </a:rPr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=1,⋯,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nary>
                    </m:oMath>
                  </m:oMathPara>
                </a14:m>
                <a:endParaRPr lang="en-HK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D076C1-0A60-284A-B4B3-CBD53A54F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34346"/>
                <a:ext cx="5335480" cy="1998392"/>
              </a:xfrm>
              <a:prstGeom prst="rect">
                <a:avLst/>
              </a:prstGeom>
              <a:blipFill>
                <a:blip r:embed="rId6"/>
                <a:stretch>
                  <a:fillRect l="-910" r="-683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B1038FD-85F6-B144-A1BA-DCCFD7622772}"/>
              </a:ext>
            </a:extLst>
          </p:cNvPr>
          <p:cNvSpPr txBox="1"/>
          <p:nvPr/>
        </p:nvSpPr>
        <p:spPr>
          <a:xfrm>
            <a:off x="539842" y="5257675"/>
            <a:ext cx="5306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HK" sz="2000" dirty="0"/>
              <a:t>The term NP-hard is also used in the literature to describe optimization problems (which are not decision problems and thus not in NP).</a:t>
            </a:r>
          </a:p>
        </p:txBody>
      </p:sp>
    </p:spTree>
    <p:extLst>
      <p:ext uri="{BB962C8B-B14F-4D97-AF65-F5344CB8AC3E}">
        <p14:creationId xmlns:p14="http://schemas.microsoft.com/office/powerpoint/2010/main" val="189812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8"/>
      </a:accent1>
      <a:accent2>
        <a:srgbClr val="B417D5"/>
      </a:accent2>
      <a:accent3>
        <a:srgbClr val="7729E7"/>
      </a:accent3>
      <a:accent4>
        <a:srgbClr val="3536DA"/>
      </a:accent4>
      <a:accent5>
        <a:srgbClr val="2979E7"/>
      </a:accent5>
      <a:accent6>
        <a:srgbClr val="17B6D5"/>
      </a:accent6>
      <a:hlink>
        <a:srgbClr val="3F60B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15576</TotalTime>
  <Words>5786</Words>
  <Application>Microsoft Office PowerPoint</Application>
  <PresentationFormat>Widescreen</PresentationFormat>
  <Paragraphs>514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Batang</vt:lpstr>
      <vt:lpstr>Bembo</vt:lpstr>
      <vt:lpstr>等线 Light</vt:lpstr>
      <vt:lpstr>Arial</vt:lpstr>
      <vt:lpstr>Calibri</vt:lpstr>
      <vt:lpstr>Cambria Math</vt:lpstr>
      <vt:lpstr>Wingdings</vt:lpstr>
      <vt:lpstr>ArchiveVTI</vt:lpstr>
      <vt:lpstr>  CS6382 Algorithm Analysis and Game Theory ApproximatioN Algorithms Adapted from Bo Li’s slides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Cover Problem  Greedy comes back</vt:lpstr>
      <vt:lpstr>PowerPoint Presentation</vt:lpstr>
      <vt:lpstr>PowerPoint Presentation</vt:lpstr>
      <vt:lpstr>PowerPoint Presentation</vt:lpstr>
      <vt:lpstr>PowerPoint Presentation</vt:lpstr>
      <vt:lpstr>Independent Set</vt:lpstr>
      <vt:lpstr>PowerPoint Presentation</vt:lpstr>
      <vt:lpstr>PowerPoint Presentation</vt:lpstr>
      <vt:lpstr>Knapsack Problem</vt:lpstr>
      <vt:lpstr>PowerPoint Presentation</vt:lpstr>
      <vt:lpstr>PowerPoint Presentation</vt:lpstr>
      <vt:lpstr>Travelling Salesman Problem </vt:lpstr>
      <vt:lpstr>PowerPoint Presentation</vt:lpstr>
      <vt:lpstr>PowerPoint Presentation</vt:lpstr>
      <vt:lpstr>PowerPoint Presentation</vt:lpstr>
      <vt:lpstr>Hardness of Approximation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3011  Design and Analysis of Algorithms</dc:title>
  <dc:creator>LI, Comp Bo [COMP]</dc:creator>
  <cp:lastModifiedBy>Prof. LI Minming</cp:lastModifiedBy>
  <cp:revision>1689</cp:revision>
  <dcterms:created xsi:type="dcterms:W3CDTF">2021-08-23T04:02:18Z</dcterms:created>
  <dcterms:modified xsi:type="dcterms:W3CDTF">2022-01-27T04:55:10Z</dcterms:modified>
</cp:coreProperties>
</file>